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2"/>
  </p:notesMasterIdLst>
  <p:sldIdLst>
    <p:sldId id="256" r:id="rId2"/>
    <p:sldId id="307" r:id="rId3"/>
    <p:sldId id="304" r:id="rId4"/>
    <p:sldId id="305" r:id="rId5"/>
    <p:sldId id="293" r:id="rId6"/>
    <p:sldId id="295" r:id="rId7"/>
    <p:sldId id="308" r:id="rId8"/>
    <p:sldId id="309" r:id="rId9"/>
    <p:sldId id="30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C80"/>
    <a:srgbClr val="CC99FF"/>
    <a:srgbClr val="FF6600"/>
    <a:srgbClr val="000099"/>
    <a:srgbClr val="9900FF"/>
    <a:srgbClr val="FF6699"/>
    <a:srgbClr val="CC0099"/>
    <a:srgbClr val="CCFF99"/>
    <a:srgbClr val="FF66CC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1845" autoAdjust="0"/>
  </p:normalViewPr>
  <p:slideViewPr>
    <p:cSldViewPr>
      <p:cViewPr>
        <p:scale>
          <a:sx n="70" d="100"/>
          <a:sy n="70" d="100"/>
        </p:scale>
        <p:origin x="-197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11711.3</c:v>
                </c:pt>
                <c:pt idx="1">
                  <c:v>7663.7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>
                <c:manualLayout>
                  <c:x val="0"/>
                  <c:y val="3.125000000000000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C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4932.9000000000005</c:v>
                </c:pt>
                <c:pt idx="1">
                  <c:v>5580.4</c:v>
                </c:pt>
              </c:numCache>
            </c:numRef>
          </c:val>
        </c:ser>
        <c:dLbls>
          <c:showVal val="1"/>
        </c:dLbls>
        <c:gapWidth val="75"/>
        <c:overlap val="100"/>
        <c:axId val="99721984"/>
        <c:axId val="99723520"/>
      </c:barChart>
      <c:catAx>
        <c:axId val="99721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99723520"/>
        <c:crosses val="autoZero"/>
        <c:auto val="1"/>
        <c:lblAlgn val="ctr"/>
        <c:lblOffset val="100"/>
      </c:catAx>
      <c:valAx>
        <c:axId val="997235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000099"/>
                </a:solidFill>
                <a:latin typeface="+mj-lt"/>
              </a:defRPr>
            </a:pPr>
            <a:endParaRPr lang="ru-RU"/>
          </a:p>
        </c:txPr>
        <c:crossAx val="99721984"/>
        <c:crosses val="autoZero"/>
        <c:crossBetween val="between"/>
      </c:valAx>
      <c:spPr>
        <a:solidFill>
          <a:srgbClr val="CCFF99"/>
        </a:solidFill>
      </c:spPr>
    </c:plotArea>
    <c:legend>
      <c:legendPos val="b"/>
      <c:layout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legend>
    <c:plotVisOnly val="1"/>
  </c:chart>
  <c:spPr>
    <a:solidFill>
      <a:schemeClr val="accent3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6699"/>
              </a:solidFill>
            </c:spPr>
          </c:dPt>
          <c:dPt>
            <c:idx val="5"/>
            <c:spPr>
              <a:solidFill>
                <a:srgbClr val="000099"/>
              </a:solidFill>
            </c:spPr>
          </c:dPt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840.3</c:v>
                </c:pt>
                <c:pt idx="1">
                  <c:v>636.29999999999995</c:v>
                </c:pt>
                <c:pt idx="2">
                  <c:v>466.7</c:v>
                </c:pt>
                <c:pt idx="3">
                  <c:v>56.6</c:v>
                </c:pt>
                <c:pt idx="4">
                  <c:v>3281.5</c:v>
                </c:pt>
                <c:pt idx="5">
                  <c:v>27.6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2191601049893"/>
          <c:y val="0.10918011811023622"/>
          <c:w val="0.3310780839895015"/>
          <c:h val="0.890819881889763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4.2206075620477658E-2"/>
          <c:y val="0.17539696304922517"/>
          <c:w val="0.60924364416380938"/>
          <c:h val="0.768697336044874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CC0099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Лист1!$A$2:$A$6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оказания платных услуг (работ)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234.7</c:v>
                </c:pt>
                <c:pt idx="1">
                  <c:v>22.3</c:v>
                </c:pt>
                <c:pt idx="2">
                  <c:v>14.4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38489173228349"/>
          <c:y val="1.9266549895077111E-2"/>
          <c:w val="0.33365108267716537"/>
          <c:h val="0.90667751791122442"/>
        </c:manualLayout>
      </c:layout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8979.7999999999975</c:v>
                </c:pt>
                <c:pt idx="1">
                  <c:v>5050.6000000000004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ln>
      <a:solidFill>
        <a:srgbClr val="CCFF99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0.41007</cdr:x>
      <cdr:y>0.55825</cdr:y>
    </cdr:from>
    <cdr:to>
      <cdr:x>0.5482</cdr:x>
      <cdr:y>0.73253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14644" y="2928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234,7</a:t>
          </a: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0.20504</cdr:x>
      <cdr:y>0.32678</cdr:y>
    </cdr:from>
    <cdr:to>
      <cdr:x>0.34317</cdr:x>
      <cdr:y>0.50106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1714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0.18345</cdr:x>
      <cdr:y>0.29955</cdr:y>
    </cdr:from>
    <cdr:to>
      <cdr:x>0.32158</cdr:x>
      <cdr:y>0.47383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4446" y="15716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22,3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0.2482</cdr:x>
      <cdr:y>0.20424</cdr:y>
    </cdr:from>
    <cdr:to>
      <cdr:x>0.38633</cdr:x>
      <cdr:y>0.37852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43074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14,4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0.08984</cdr:x>
      <cdr:y>0.35937</cdr:y>
    </cdr:from>
    <cdr:to>
      <cdr:x>0.23984</cdr:x>
      <cdr:y>0.58437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70" y="1460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0.48828</cdr:x>
      <cdr:y>0.57031</cdr:y>
    </cdr:from>
    <cdr:to>
      <cdr:x>0.63828</cdr:x>
      <cdr:y>0.79531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6562" y="2317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64,0%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0.05468</cdr:x>
      <cdr:y>0.37695</cdr:y>
    </cdr:from>
    <cdr:to>
      <cdr:x>0.20468</cdr:x>
      <cdr:y>0.60195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356" y="15319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01.04.2016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3643314"/>
            <a:ext cx="7072205" cy="181010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  Лысогорского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Куйбышевского района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928" y="1061120"/>
            <a:ext cx="8424935" cy="120032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Администрация Лысогорского сельского поселения</a:t>
            </a:r>
            <a:endParaRPr lang="ru-RU" sz="3600" b="1" i="1" dirty="0">
              <a:ln w="17780" cmpd="sng">
                <a:noFill/>
                <a:prstDash val="solid"/>
                <a:miter lim="800000"/>
              </a:ln>
              <a:solidFill>
                <a:srgbClr val="FF7C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66970" y="3795714"/>
            <a:ext cx="7072205" cy="181010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00174"/>
            <a:ext cx="8856984" cy="350046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CFF99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Презентация подготовлена                                                    Сектором по финансово-экономическим вопросам Администрации  Лысогорского сельского поселения </a:t>
            </a:r>
            <a:endParaRPr lang="ru-RU" sz="4000" b="1" dirty="0">
              <a:solidFill>
                <a:srgbClr val="CCFF99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показатели исполнения бюджета за 2015 год</a:t>
            </a:r>
            <a:endParaRPr lang="ru-RU" sz="3200" dirty="0"/>
          </a:p>
        </p:txBody>
      </p:sp>
      <p:graphicFrame>
        <p:nvGraphicFramePr>
          <p:cNvPr id="4" name="Group 116"/>
          <p:cNvGraphicFramePr>
            <a:graphicFrameLocks noGrp="1"/>
          </p:cNvGraphicFramePr>
          <p:nvPr>
            <p:ph idx="1"/>
          </p:nvPr>
        </p:nvGraphicFramePr>
        <p:xfrm>
          <a:off x="285720" y="1000105"/>
          <a:ext cx="8429683" cy="58366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38757"/>
                <a:gridCol w="1741530"/>
                <a:gridCol w="2576974"/>
                <a:gridCol w="1672422"/>
              </a:tblGrid>
              <a:tr h="8861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Доходная часть бюджета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показателя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Утвержденный план на 2015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Фактическое исполнение 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01.01.2016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объем доходов, всего: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12881,4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13244,1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102,8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307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налоговые и неналоговые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5222,7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5580,4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106,8</a:t>
                      </a: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безвозмездные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7658,7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7663,7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100,1</a:t>
                      </a:r>
                    </a:p>
                  </a:txBody>
                  <a:tcPr horzOverflow="overflow"/>
                </a:tc>
              </a:tr>
              <a:tr h="5018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Расходная часть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объём расходов,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15581,4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14030,4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 т.ч. за счет собственных средств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11514,4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11009,2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18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-2700,0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-786,3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642910" y="357166"/>
            <a:ext cx="7813706" cy="109853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Динамика доходов бюджета Лысогорского</a:t>
            </a:r>
          </a:p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 сельского поселения в 2014-2015гг.</a:t>
            </a:r>
            <a:endParaRPr lang="ru-RU" altLang="ru-RU" sz="24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71546"/>
            <a:ext cx="8286808" cy="5597542"/>
          </a:xfrm>
          <a:solidFill>
            <a:srgbClr val="CCCCFF"/>
          </a:solid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8572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Лысогорского сельского поселения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524000" y="1397000"/>
          <a:ext cx="6096000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857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Лысогорского сельского поселения в 2015 году</a:t>
            </a:r>
            <a:endParaRPr lang="ru-RU" sz="2400" dirty="0">
              <a:solidFill>
                <a:srgbClr val="CC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000100" y="1428736"/>
          <a:ext cx="661990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Багетная рамка 44"/>
          <p:cNvSpPr/>
          <p:nvPr/>
        </p:nvSpPr>
        <p:spPr>
          <a:xfrm>
            <a:off x="1928794" y="1714488"/>
            <a:ext cx="5786478" cy="1241037"/>
          </a:xfrm>
          <a:prstGeom prst="beve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7663,7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3994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      Лысогорского  сельского поселения Куйбышевского  района в 2015 году</a:t>
            </a:r>
            <a:endParaRPr lang="ru-RU" sz="2400" b="1" cap="none" spc="0" dirty="0" smtClean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4714876" y="3541336"/>
            <a:ext cx="3714776" cy="1513225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субъектов Российской Федерации и муниципальных образований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164,9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57147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1202,1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571472" y="3643314"/>
            <a:ext cx="3571902" cy="1226939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                 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6285,7 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85775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11,0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8327928" cy="285752"/>
          </a:xfrm>
        </p:spPr>
        <p:txBody>
          <a:bodyPr/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</a:b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FF99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399366" cy="64294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Расходы бюджета Лысогорского сельского поселения за 2015 год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48" y="1500174"/>
            <a:ext cx="2286016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Национальная оборона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164,7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42910" y="2786058"/>
            <a:ext cx="2357454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Национальная безопасность и правоохранительная деятельность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149,4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642910" y="4071942"/>
            <a:ext cx="2357454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Общеэкономические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910" y="5286388"/>
            <a:ext cx="2357454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Дорожное  хозяйство (дорожные фонды)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732,5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3357554" y="4929198"/>
            <a:ext cx="2571768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Жилищно-коммунальное хозяйство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3406,2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500430" y="3214686"/>
            <a:ext cx="2286016" cy="1042416"/>
          </a:xfrm>
          <a:prstGeom prst="bevel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14030,4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3357554" y="1714488"/>
            <a:ext cx="2571768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Общегосударственные вопросы 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4844,7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6357950" y="5286388"/>
            <a:ext cx="2357454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Физическая культура и спорт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464,1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6357950" y="4000504"/>
            <a:ext cx="2286016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142,8</a:t>
            </a:r>
            <a:endParaRPr lang="ru-RU" sz="1400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6357950" y="2786058"/>
            <a:ext cx="2286016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Культура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3980,7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6357950" y="1571612"/>
            <a:ext cx="2286016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Охрана окружающей среды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125,6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572560" cy="107157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непрограммных расходов бюджета Лысогорского сельского поселения в 2015 году</a:t>
            </a:r>
            <a:endParaRPr lang="ru-RU" sz="26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агетная рамка 14"/>
          <p:cNvSpPr/>
          <p:nvPr/>
        </p:nvSpPr>
        <p:spPr>
          <a:xfrm>
            <a:off x="571472" y="1285860"/>
            <a:ext cx="2571768" cy="71438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Доступная среда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22,0</a:t>
            </a:r>
            <a:endParaRPr lang="ru-RU" sz="14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2214554"/>
            <a:ext cx="2571768" cy="1500198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качественными жилищно-коммунальными услугами населения Лысогорского сельского поселения 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2584,1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500034" y="4000504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Содействие занятости населения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19,7</a:t>
            </a:r>
            <a:endParaRPr lang="ru-RU" sz="14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214950"/>
            <a:ext cx="2571768" cy="105727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общественного порядка и противодействие преступности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12,6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1285860"/>
            <a:ext cx="2571768" cy="157163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Защита населения и территории от чрезвычайных ситуаций, пожарной безопасности и безопасности людей на водных объектах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149,4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643314"/>
            <a:ext cx="2571768" cy="1000132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Охрана окружающей среды и рациональное природопользование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125,6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286116" y="521495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физической культуры и спорта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464,1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6143636" y="128586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Информационное общество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109,8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43636" y="2643182"/>
            <a:ext cx="2571768" cy="91440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транспортной системы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732,5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6215074" y="3929066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Энергоэффективность и развитие энергетики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250,1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5214950"/>
            <a:ext cx="2571768" cy="107157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Муниципальная политика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4362,9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рамках муниципальных программ Лысогорского сельского поселения за 2015 год</a:t>
            </a:r>
            <a:endParaRPr lang="ru-RU" sz="2800" dirty="0">
              <a:ln w="10541" cmpd="sng">
                <a:noFill/>
                <a:prstDash val="solid"/>
              </a:ln>
              <a:solidFill>
                <a:srgbClr val="C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2850</TotalTime>
  <Words>330</Words>
  <Application>Microsoft Office PowerPoint</Application>
  <PresentationFormat>Экран (4:3)</PresentationFormat>
  <Paragraphs>105</Paragraphs>
  <Slides>10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Основные показатели исполнения бюджета за 2015 год</vt:lpstr>
      <vt:lpstr>Слайд 3</vt:lpstr>
      <vt:lpstr>Слайд 4</vt:lpstr>
      <vt:lpstr>Слайд 5</vt:lpstr>
      <vt:lpstr>Слайд 6</vt:lpstr>
      <vt:lpstr> </vt:lpstr>
      <vt:lpstr>Слайд 8</vt:lpstr>
      <vt:lpstr>Расходы в рамках муниципальных программ Лысогорского сельского поселения за 2015 год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Лысогорское СП</cp:lastModifiedBy>
  <cp:revision>351</cp:revision>
  <cp:lastPrinted>2014-05-13T11:35:02Z</cp:lastPrinted>
  <dcterms:created xsi:type="dcterms:W3CDTF">2014-05-12T16:47:43Z</dcterms:created>
  <dcterms:modified xsi:type="dcterms:W3CDTF">2016-04-01T10:38:48Z</dcterms:modified>
</cp:coreProperties>
</file>