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2"/>
  </p:notesMasterIdLst>
  <p:sldIdLst>
    <p:sldId id="256" r:id="rId2"/>
    <p:sldId id="307" r:id="rId3"/>
    <p:sldId id="304" r:id="rId4"/>
    <p:sldId id="305" r:id="rId5"/>
    <p:sldId id="293" r:id="rId6"/>
    <p:sldId id="295" r:id="rId7"/>
    <p:sldId id="308" r:id="rId8"/>
    <p:sldId id="309" r:id="rId9"/>
    <p:sldId id="30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9900"/>
    <a:srgbClr val="000099"/>
    <a:srgbClr val="9900FF"/>
    <a:srgbClr val="CC99FF"/>
    <a:srgbClr val="FF7C80"/>
    <a:srgbClr val="FF6600"/>
    <a:srgbClr val="FF6699"/>
    <a:srgbClr val="CC0099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1845" autoAdjust="0"/>
  </p:normalViewPr>
  <p:slideViewPr>
    <p:cSldViewPr>
      <p:cViewPr>
        <p:scale>
          <a:sx n="70" d="100"/>
          <a:sy n="70" d="100"/>
        </p:scale>
        <p:origin x="-197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7663.7</c:v>
                </c:pt>
                <c:pt idx="2">
                  <c:v>5982.4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>
                <c:manualLayout>
                  <c:x val="0"/>
                  <c:y val="3.12500000000000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C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5580.4</c:v>
                </c:pt>
                <c:pt idx="2">
                  <c:v>5648.7</c:v>
                </c:pt>
              </c:numCache>
            </c:numRef>
          </c:val>
        </c:ser>
        <c:dLbls>
          <c:showVal val="1"/>
        </c:dLbls>
        <c:gapWidth val="75"/>
        <c:overlap val="100"/>
        <c:axId val="64805888"/>
        <c:axId val="96027392"/>
      </c:barChart>
      <c:catAx>
        <c:axId val="64805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96027392"/>
        <c:crosses val="autoZero"/>
        <c:auto val="1"/>
        <c:lblAlgn val="ctr"/>
        <c:lblOffset val="100"/>
      </c:catAx>
      <c:valAx>
        <c:axId val="9602739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rgbClr val="000099"/>
                </a:solidFill>
                <a:latin typeface="+mj-lt"/>
              </a:defRPr>
            </a:pPr>
            <a:endParaRPr lang="ru-RU"/>
          </a:p>
        </c:txPr>
        <c:crossAx val="64805888"/>
        <c:crosses val="autoZero"/>
        <c:crossBetween val="between"/>
      </c:valAx>
      <c:spPr>
        <a:solidFill>
          <a:srgbClr val="CCFF99"/>
        </a:solidFill>
      </c:spPr>
    </c:plotArea>
    <c:legend>
      <c:legendPos val="b"/>
      <c:layout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legend>
    <c:plotVisOnly val="1"/>
  </c:chart>
  <c:spPr>
    <a:solidFill>
      <a:schemeClr val="accent3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6699"/>
              </a:solidFill>
            </c:spPr>
          </c:dPt>
          <c:dPt>
            <c:idx val="5"/>
            <c:spPr>
              <a:solidFill>
                <a:srgbClr val="000099"/>
              </a:solidFill>
            </c:spPr>
          </c:dPt>
          <c:cat>
            <c:strRef>
              <c:f>Лист1!$A$2:$A$9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810.1</c:v>
                </c:pt>
                <c:pt idx="1">
                  <c:v>885</c:v>
                </c:pt>
                <c:pt idx="2">
                  <c:v>115.4</c:v>
                </c:pt>
                <c:pt idx="3">
                  <c:v>77.3</c:v>
                </c:pt>
                <c:pt idx="4">
                  <c:v>3457.3</c:v>
                </c:pt>
                <c:pt idx="5">
                  <c:v>34.299999999999997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42191601049915"/>
          <c:y val="0.10918011811023622"/>
          <c:w val="0.33107808398950167"/>
          <c:h val="0.890819881889763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2206075620477665E-2"/>
          <c:y val="0.17539696304922522"/>
          <c:w val="0.60924364416380961"/>
          <c:h val="0.768697336044874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rgbClr val="CC0099"/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Лист1!$A$2:$A$6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оказания платных услуг (работ)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166.3</c:v>
                </c:pt>
                <c:pt idx="1">
                  <c:v>70.599999999999994</c:v>
                </c:pt>
                <c:pt idx="2">
                  <c:v>32.299999999999997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384891732283512"/>
          <c:y val="1.9266549895077117E-2"/>
          <c:w val="0.33365108267716537"/>
          <c:h val="0.90667751791122442"/>
        </c:manualLayout>
      </c:layout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11995.9</c:v>
                </c:pt>
                <c:pt idx="1">
                  <c:v>1279.5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ln>
      <a:solidFill>
        <a:srgbClr val="CCFF99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0.41007</cdr:x>
      <cdr:y>0.55825</cdr:y>
    </cdr:from>
    <cdr:to>
      <cdr:x>0.5482</cdr:x>
      <cdr:y>0.73253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14644" y="29289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166,3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0.20504</cdr:x>
      <cdr:y>0.32678</cdr:y>
    </cdr:from>
    <cdr:to>
      <cdr:x>0.34317</cdr:x>
      <cdr:y>0.50106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1714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0.08633</cdr:x>
      <cdr:y>0.46294</cdr:y>
    </cdr:from>
    <cdr:to>
      <cdr:x>0.22446</cdr:x>
      <cdr:y>0.63722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1504" y="2428892"/>
          <a:ext cx="914406" cy="914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70,6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0.2482</cdr:x>
      <cdr:y>0.20424</cdr:y>
    </cdr:from>
    <cdr:to>
      <cdr:x>0.38633</cdr:x>
      <cdr:y>0.37852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43074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32,3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0.08984</cdr:x>
      <cdr:y>0.35937</cdr:y>
    </cdr:from>
    <cdr:to>
      <cdr:x>0.23984</cdr:x>
      <cdr:y>0.58437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670" y="1460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0.48828</cdr:x>
      <cdr:y>0.57031</cdr:y>
    </cdr:from>
    <cdr:to>
      <cdr:x>0.63828</cdr:x>
      <cdr:y>0.79531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6562" y="2317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64,0%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0.05468</cdr:x>
      <cdr:y>0.37695</cdr:y>
    </cdr:from>
    <cdr:to>
      <cdr:x>0.20468</cdr:x>
      <cdr:y>0.60195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3356" y="15319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3643314"/>
            <a:ext cx="7072205" cy="181010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  Лысогорского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Куйбышевского района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5928" y="1061120"/>
            <a:ext cx="8424935" cy="120032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Администрация Лысогорского сельского поселения</a:t>
            </a:r>
            <a:endParaRPr lang="ru-RU" sz="3600" b="1" i="1" dirty="0">
              <a:ln w="17780" cmpd="sng">
                <a:noFill/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85852" y="3714752"/>
            <a:ext cx="7072205" cy="181010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00174"/>
            <a:ext cx="8856984" cy="350046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00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Презентация подготовлена                                                    Сектором по финансово-экономическим вопросам Администрации  Лысогорского сельского поселения </a:t>
            </a:r>
            <a:endParaRPr lang="ru-RU" sz="4000" b="1" dirty="0">
              <a:solidFill>
                <a:srgbClr val="0000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показатели исполнения бюджета за </a:t>
            </a: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 </a:t>
            </a: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  <a:endParaRPr lang="ru-RU" sz="3200" dirty="0"/>
          </a:p>
        </p:txBody>
      </p:sp>
      <p:graphicFrame>
        <p:nvGraphicFramePr>
          <p:cNvPr id="4" name="Group 116"/>
          <p:cNvGraphicFramePr>
            <a:graphicFrameLocks noGrp="1"/>
          </p:cNvGraphicFramePr>
          <p:nvPr>
            <p:ph idx="1"/>
          </p:nvPr>
        </p:nvGraphicFramePr>
        <p:xfrm>
          <a:off x="285720" y="1000105"/>
          <a:ext cx="8429683" cy="52520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38757"/>
                <a:gridCol w="1741530"/>
                <a:gridCol w="2576974"/>
                <a:gridCol w="1672422"/>
              </a:tblGrid>
              <a:tr h="8861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Доходная часть бюджета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показателя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Утвержденный план на 2015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Фактическое исполнение на 01.01.2016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Общий объем доходов, всего: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12024,5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11631,1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307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налоговые и неналоговые поступления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6048,0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5648,6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безвозмездные поступления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5976,5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5982,5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100,1</a:t>
                      </a:r>
                    </a:p>
                  </a:txBody>
                  <a:tcPr horzOverflow="overflow"/>
                </a:tc>
              </a:tr>
              <a:tr h="5018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Расходная часть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Общий объём расходов,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14012,6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13275,4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94,7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185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-1988,1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-1644,3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642910" y="357166"/>
            <a:ext cx="7813706" cy="109853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009900"/>
                </a:solidFill>
              </a:rPr>
              <a:t>Динамика доходов бюджета Лысогорского</a:t>
            </a:r>
          </a:p>
          <a:p>
            <a:pPr algn="ctr" eaLnBrk="1" hangingPunct="1"/>
            <a:r>
              <a:rPr lang="ru-RU" sz="2400" b="1" dirty="0" smtClean="0">
                <a:solidFill>
                  <a:srgbClr val="009900"/>
                </a:solidFill>
              </a:rPr>
              <a:t> сельского поселения в </a:t>
            </a:r>
            <a:r>
              <a:rPr lang="ru-RU" sz="2400" b="1" dirty="0" smtClean="0">
                <a:solidFill>
                  <a:srgbClr val="009900"/>
                </a:solidFill>
              </a:rPr>
              <a:t>2015-2016гг</a:t>
            </a:r>
            <a:r>
              <a:rPr lang="ru-RU" sz="2400" b="1" dirty="0" smtClean="0">
                <a:solidFill>
                  <a:srgbClr val="009900"/>
                </a:solidFill>
              </a:rPr>
              <a:t>.</a:t>
            </a:r>
            <a:endParaRPr lang="ru-RU" altLang="ru-RU" sz="2400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71546"/>
            <a:ext cx="8286808" cy="5597542"/>
          </a:xfrm>
          <a:solidFill>
            <a:srgbClr val="CCCCFF"/>
          </a:solid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8572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Лысогорского сельского поселения в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524000" y="1397000"/>
          <a:ext cx="6096000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8572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Лысогорского сельского поселения в </a:t>
            </a:r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>
              <a:solidFill>
                <a:srgbClr val="CC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000100" y="1428736"/>
          <a:ext cx="6619900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030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Багетная рамка 44"/>
          <p:cNvSpPr/>
          <p:nvPr/>
        </p:nvSpPr>
        <p:spPr>
          <a:xfrm>
            <a:off x="1928794" y="1714488"/>
            <a:ext cx="5786478" cy="1241037"/>
          </a:xfrm>
          <a:prstGeom prst="beve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5982,5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39942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      Лысогорского  сельского поселения Куйбышевского  района в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b="1" cap="none" spc="0" dirty="0" smtClean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4714876" y="3541336"/>
            <a:ext cx="3714776" cy="1513225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субъектов Российской Федерации и муниципальных образований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175,0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571472" y="5429264"/>
            <a:ext cx="3643338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1299,5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571472" y="3643314"/>
            <a:ext cx="3571902" cy="1226939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                 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4496,0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857752" y="5429264"/>
            <a:ext cx="3643338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29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8327928" cy="285752"/>
          </a:xfrm>
        </p:spPr>
        <p:txBody>
          <a:bodyPr/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  <a:t/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</a:b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FF99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290"/>
            <a:ext cx="8399366" cy="64294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Расходы бюджета Лысогорского сельского поселения за </a:t>
            </a:r>
            <a:r>
              <a:rPr lang="ru-RU" sz="3200" b="1" dirty="0" smtClean="0">
                <a:solidFill>
                  <a:srgbClr val="000099"/>
                </a:solidFill>
              </a:rPr>
              <a:t>2016 </a:t>
            </a:r>
            <a:r>
              <a:rPr lang="ru-RU" sz="3200" b="1" dirty="0" smtClean="0">
                <a:solidFill>
                  <a:srgbClr val="000099"/>
                </a:solidFill>
              </a:rPr>
              <a:t>год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48" y="1500174"/>
            <a:ext cx="2286016" cy="1042416"/>
          </a:xfrm>
          <a:prstGeom prst="bevel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Национальная оборона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174,8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42910" y="2786058"/>
            <a:ext cx="2357454" cy="1042416"/>
          </a:xfrm>
          <a:prstGeom prst="bevel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Национальная безопасность и правоохранительная деятельность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161,5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642910" y="4071942"/>
            <a:ext cx="2357454" cy="1042416"/>
          </a:xfrm>
          <a:prstGeom prst="bevel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Общеэкономические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910" y="5286388"/>
            <a:ext cx="2357454" cy="1042416"/>
          </a:xfrm>
          <a:prstGeom prst="bevel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Дорожное  хозяйство (дорожные фонды)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1424,8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3357554" y="4929198"/>
            <a:ext cx="2571768" cy="1042416"/>
          </a:xfrm>
          <a:prstGeom prst="bevel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Жилищно-коммунальное хозяйство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1370,6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3500430" y="3214686"/>
            <a:ext cx="2286016" cy="1042416"/>
          </a:xfrm>
          <a:prstGeom prst="bevel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14030,4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3357554" y="1714488"/>
            <a:ext cx="2571768" cy="1042416"/>
          </a:xfrm>
          <a:prstGeom prst="bevel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Общегосударственные вопросы 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5194,7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6357950" y="5286388"/>
            <a:ext cx="2357454" cy="1042416"/>
          </a:xfrm>
          <a:prstGeom prst="bevel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Физическая культура и спорт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49,8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6357950" y="4000504"/>
            <a:ext cx="2286016" cy="1042416"/>
          </a:xfrm>
          <a:prstGeom prst="bevel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139,2</a:t>
            </a:r>
            <a:endParaRPr lang="ru-RU" sz="1400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6357950" y="2786058"/>
            <a:ext cx="2286016" cy="1042416"/>
          </a:xfrm>
          <a:prstGeom prst="bevel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Культура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4713,0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6357950" y="1571612"/>
            <a:ext cx="2286016" cy="1042416"/>
          </a:xfrm>
          <a:prstGeom prst="bevel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Охрана окружающей среды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26,4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572560" cy="107157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непрограммных расходов бюджета Лысогорского сельского поселения в 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6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агетная рамка 14"/>
          <p:cNvSpPr/>
          <p:nvPr/>
        </p:nvSpPr>
        <p:spPr>
          <a:xfrm>
            <a:off x="571472" y="1285860"/>
            <a:ext cx="2571768" cy="71438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Доступная среда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3,0</a:t>
            </a:r>
            <a:endParaRPr lang="ru-RU" sz="14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2214554"/>
            <a:ext cx="2571768" cy="1500198"/>
          </a:xfrm>
          <a:prstGeom prst="rect">
            <a:avLst/>
          </a:prstGeom>
          <a:solidFill>
            <a:srgbClr val="000099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качественными жилищно-коммунальными услугами населения Лысогорского сельского поселения 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1280,6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500034" y="4000504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Содействие занятости населения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20,6</a:t>
            </a:r>
            <a:endParaRPr lang="ru-RU" sz="14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5214950"/>
            <a:ext cx="2571768" cy="1057276"/>
          </a:xfrm>
          <a:prstGeom prst="rect">
            <a:avLst/>
          </a:prstGeom>
          <a:solidFill>
            <a:srgbClr val="000099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общественного порядка и противодействие преступности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5,0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1285860"/>
            <a:ext cx="2571768" cy="1571636"/>
          </a:xfrm>
          <a:prstGeom prst="rect">
            <a:avLst/>
          </a:prstGeom>
          <a:solidFill>
            <a:srgbClr val="000099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Защита населения и территории от чрезвычайных ситуаций, пожарной безопасности и безопасности людей на водных объектах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31,5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3000372"/>
            <a:ext cx="2571768" cy="10001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Охрана окружающей среды и рациональное природопользование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26,4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3286116" y="521495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физической культуры и спорта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49,8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6143636" y="1285860"/>
            <a:ext cx="2571768" cy="1071570"/>
          </a:xfrm>
          <a:prstGeom prst="bevel">
            <a:avLst/>
          </a:prstGeom>
          <a:solidFill>
            <a:schemeClr val="accent1">
              <a:lumMod val="75000"/>
            </a:schemeClr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Информационное общество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106,1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43636" y="2643182"/>
            <a:ext cx="2571768" cy="914400"/>
          </a:xfrm>
          <a:prstGeom prst="rect">
            <a:avLst/>
          </a:prstGeom>
          <a:solidFill>
            <a:srgbClr val="000099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транспортной </a:t>
            </a:r>
            <a:r>
              <a:rPr lang="ru-RU" sz="1400" b="1" dirty="0" smtClean="0"/>
              <a:t>системы1424,8</a:t>
            </a:r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732,5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6215074" y="3929066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Энергоэффективность и развитие энергетики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20,0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5214950"/>
            <a:ext cx="2571768" cy="1071570"/>
          </a:xfrm>
          <a:prstGeom prst="rect">
            <a:avLst/>
          </a:prstGeom>
          <a:solidFill>
            <a:srgbClr val="000099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Муниципальная политика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4315,1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рамках муниципальных программ Лысогорского сельского поселения за 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n w="10541" cmpd="sng">
                <a:noFill/>
                <a:prstDash val="solid"/>
              </a:ln>
              <a:solidFill>
                <a:srgbClr val="CC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4071942"/>
            <a:ext cx="2571768" cy="1000132"/>
          </a:xfrm>
          <a:prstGeom prst="rect">
            <a:avLst/>
          </a:prstGeom>
          <a:solidFill>
            <a:srgbClr val="000099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Культура</a:t>
            </a:r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4713,0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6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ysClr val="window" lastClr="FFFFFF"/>
      </a:lt1>
      <a:dk2>
        <a:srgbClr val="20C8F7"/>
      </a:dk2>
      <a:lt2>
        <a:srgbClr val="DBF5F9"/>
      </a:lt2>
      <a:accent1>
        <a:srgbClr val="009DD9"/>
      </a:accent1>
      <a:accent2>
        <a:srgbClr val="0BD0D9"/>
      </a:accent2>
      <a:accent3>
        <a:srgbClr val="85DFD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319</Words>
  <Application>Microsoft Office PowerPoint</Application>
  <PresentationFormat>Экран (4:3)</PresentationFormat>
  <Paragraphs>102</Paragraphs>
  <Slides>10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Основные показатели исполнения бюджета за 2016 год</vt:lpstr>
      <vt:lpstr>Слайд 3</vt:lpstr>
      <vt:lpstr>Слайд 4</vt:lpstr>
      <vt:lpstr>Слайд 5</vt:lpstr>
      <vt:lpstr>Слайд 6</vt:lpstr>
      <vt:lpstr> </vt:lpstr>
      <vt:lpstr>Слайд 8</vt:lpstr>
      <vt:lpstr>Расходы в рамках муниципальных программ Лысогорского сельского поселения за 2016 год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Лысогорское СП</cp:lastModifiedBy>
  <cp:revision>354</cp:revision>
  <cp:lastPrinted>2014-05-13T11:35:02Z</cp:lastPrinted>
  <dcterms:created xsi:type="dcterms:W3CDTF">2014-05-12T16:47:43Z</dcterms:created>
  <dcterms:modified xsi:type="dcterms:W3CDTF">2018-02-20T15:13:36Z</dcterms:modified>
</cp:coreProperties>
</file>