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12"/>
  </p:notesMasterIdLst>
  <p:sldIdLst>
    <p:sldId id="256" r:id="rId2"/>
    <p:sldId id="307" r:id="rId3"/>
    <p:sldId id="304" r:id="rId4"/>
    <p:sldId id="305" r:id="rId5"/>
    <p:sldId id="293" r:id="rId6"/>
    <p:sldId id="295" r:id="rId7"/>
    <p:sldId id="308" r:id="rId8"/>
    <p:sldId id="309" r:id="rId9"/>
    <p:sldId id="30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99"/>
    <a:srgbClr val="FF33CC"/>
    <a:srgbClr val="000000"/>
    <a:srgbClr val="FF7C80"/>
    <a:srgbClr val="CC99FF"/>
    <a:srgbClr val="FF6600"/>
    <a:srgbClr val="9900FF"/>
    <a:srgbClr val="FF66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512" autoAdjust="0"/>
  </p:normalViewPr>
  <p:slideViewPr>
    <p:cSldViewPr>
      <p:cViewPr varScale="1">
        <p:scale>
          <a:sx n="77" d="100"/>
          <a:sy n="77" d="100"/>
        </p:scale>
        <p:origin x="1248" y="54"/>
      </p:cViewPr>
      <p:guideLst>
        <p:guide orient="horz" pos="184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9B7E8DBA-4159-44D6-B087-C6E1EEA76632}"/>
    <pc:docChg chg="modSld">
      <pc:chgData name="" userId="" providerId="" clId="Web-{9B7E8DBA-4159-44D6-B087-C6E1EEA76632}" dt="2019-02-19T07:40:14.860" v="53" actId="20577"/>
      <pc:docMkLst>
        <pc:docMk/>
      </pc:docMkLst>
      <pc:sldChg chg="modSp">
        <pc:chgData name="" userId="" providerId="" clId="Web-{9B7E8DBA-4159-44D6-B087-C6E1EEA76632}" dt="2019-02-19T07:40:14.860" v="52" actId="20577"/>
        <pc:sldMkLst>
          <pc:docMk/>
          <pc:sldMk cId="533294587" sldId="295"/>
        </pc:sldMkLst>
        <pc:spChg chg="mod">
          <ac:chgData name="" userId="" providerId="" clId="Web-{9B7E8DBA-4159-44D6-B087-C6E1EEA76632}" dt="2019-02-19T07:40:14.860" v="52" actId="20577"/>
          <ac:spMkLst>
            <pc:docMk/>
            <pc:sldMk cId="533294587" sldId="295"/>
            <ac:spMk id="12" creationId="{00000000-0000-0000-0000-000000000000}"/>
          </ac:spMkLst>
        </pc:spChg>
      </pc:sldChg>
    </pc:docChg>
  </pc:docChgLst>
  <pc:docChgLst>
    <pc:chgData clId="Web-{41A4F20C-13D5-48B1-88DE-A5B84BE73B73}"/>
    <pc:docChg chg="modSld">
      <pc:chgData name="" userId="" providerId="" clId="Web-{41A4F20C-13D5-48B1-88DE-A5B84BE73B73}" dt="2019-02-19T07:31:58.973" v="54" actId="1076"/>
      <pc:docMkLst>
        <pc:docMk/>
      </pc:docMkLst>
      <pc:sldChg chg="delSp modSp">
        <pc:chgData name="" userId="" providerId="" clId="Web-{41A4F20C-13D5-48B1-88DE-A5B84BE73B73}" dt="2019-02-19T07:31:40.629" v="50" actId="20577"/>
        <pc:sldMkLst>
          <pc:docMk/>
          <pc:sldMk cId="4136782978" sldId="256"/>
        </pc:sldMkLst>
        <pc:spChg chg="mod">
          <ac:chgData name="" userId="" providerId="" clId="Web-{41A4F20C-13D5-48B1-88DE-A5B84BE73B73}" dt="2019-02-19T07:31:40.629" v="50" actId="20577"/>
          <ac:spMkLst>
            <pc:docMk/>
            <pc:sldMk cId="4136782978" sldId="256"/>
            <ac:spMk id="3" creationId="{00000000-0000-0000-0000-000000000000}"/>
          </ac:spMkLst>
        </pc:spChg>
        <pc:spChg chg="del mod">
          <ac:chgData name="" userId="" providerId="" clId="Web-{41A4F20C-13D5-48B1-88DE-A5B84BE73B73}" dt="2019-02-19T07:29:58.064" v="1"/>
          <ac:spMkLst>
            <pc:docMk/>
            <pc:sldMk cId="4136782978" sldId="256"/>
            <ac:spMk id="8" creationId="{00000000-0000-0000-0000-000000000000}"/>
          </ac:spMkLst>
        </pc:spChg>
      </pc:sldChg>
      <pc:sldChg chg="delSp modSp">
        <pc:chgData name="" userId="" providerId="" clId="Web-{41A4F20C-13D5-48B1-88DE-A5B84BE73B73}" dt="2019-02-19T07:31:58.973" v="54" actId="1076"/>
        <pc:sldMkLst>
          <pc:docMk/>
          <pc:sldMk cId="533294587" sldId="295"/>
        </pc:sldMkLst>
        <pc:spChg chg="mod">
          <ac:chgData name="" userId="" providerId="" clId="Web-{41A4F20C-13D5-48B1-88DE-A5B84BE73B73}" dt="2019-02-19T07:31:58.973" v="54" actId="1076"/>
          <ac:spMkLst>
            <pc:docMk/>
            <pc:sldMk cId="533294587" sldId="295"/>
            <ac:spMk id="12" creationId="{00000000-0000-0000-0000-000000000000}"/>
          </ac:spMkLst>
        </pc:spChg>
        <pc:spChg chg="del">
          <ac:chgData name="" userId="" providerId="" clId="Web-{41A4F20C-13D5-48B1-88DE-A5B84BE73B73}" dt="2019-02-19T07:31:54.833" v="53"/>
          <ac:spMkLst>
            <pc:docMk/>
            <pc:sldMk cId="533294587" sldId="295"/>
            <ac:spMk id="37" creationId="{00000000-0000-0000-0000-000000000000}"/>
          </ac:spMkLst>
        </pc:spChg>
      </pc:sldChg>
    </pc:docChg>
  </pc:docChgLst>
  <pc:docChgLst>
    <pc:chgData clId="Web-{F59E25B4-9585-427B-A48E-03CCF81C1EA6}"/>
    <pc:docChg chg="modSld">
      <pc:chgData name="" userId="" providerId="" clId="Web-{F59E25B4-9585-427B-A48E-03CCF81C1EA6}" dt="2019-02-19T07:45:25.210" v="16" actId="20577"/>
      <pc:docMkLst>
        <pc:docMk/>
      </pc:docMkLst>
      <pc:sldChg chg="addSp delSp modSp">
        <pc:chgData name="" userId="" providerId="" clId="Web-{F59E25B4-9585-427B-A48E-03CCF81C1EA6}" dt="2019-02-19T07:45:20.976" v="14" actId="20577"/>
        <pc:sldMkLst>
          <pc:docMk/>
          <pc:sldMk cId="533294587" sldId="295"/>
        </pc:sldMkLst>
        <pc:spChg chg="del">
          <ac:chgData name="" userId="" providerId="" clId="Web-{F59E25B4-9585-427B-A48E-03CCF81C1EA6}" dt="2019-02-19T07:42:33.081" v="0"/>
          <ac:spMkLst>
            <pc:docMk/>
            <pc:sldMk cId="533294587" sldId="295"/>
            <ac:spMk id="12" creationId="{00000000-0000-0000-0000-000000000000}"/>
          </ac:spMkLst>
        </pc:spChg>
        <pc:spChg chg="add mod">
          <ac:chgData name="" userId="" providerId="" clId="Web-{F59E25B4-9585-427B-A48E-03CCF81C1EA6}" dt="2019-02-19T07:45:20.976" v="14" actId="20577"/>
          <ac:spMkLst>
            <pc:docMk/>
            <pc:sldMk cId="533294587" sldId="295"/>
            <ac:spMk id="13" creationId="{7FA279CC-E2FE-4643-8566-88A20DCCA8EA}"/>
          </ac:spMkLst>
        </pc:spChg>
      </pc:sldChg>
    </pc:docChg>
  </pc:docChgLst>
  <pc:docChgLst>
    <pc:chgData clId="Web-{017F9037-076B-4781-AE40-547B0ED0B71C}"/>
    <pc:docChg chg="modSld">
      <pc:chgData name="" userId="" providerId="" clId="Web-{017F9037-076B-4781-AE40-547B0ED0B71C}" dt="2019-02-19T07:36:13.839" v="51" actId="1076"/>
      <pc:docMkLst>
        <pc:docMk/>
      </pc:docMkLst>
      <pc:sldChg chg="modSp">
        <pc:chgData name="" userId="" providerId="" clId="Web-{017F9037-076B-4781-AE40-547B0ED0B71C}" dt="2019-02-19T07:36:13.839" v="51" actId="1076"/>
        <pc:sldMkLst>
          <pc:docMk/>
          <pc:sldMk cId="533294587" sldId="295"/>
        </pc:sldMkLst>
        <pc:spChg chg="mod">
          <ac:chgData name="" userId="" providerId="" clId="Web-{017F9037-076B-4781-AE40-547B0ED0B71C}" dt="2019-02-19T07:35:59.619" v="50" actId="14100"/>
          <ac:spMkLst>
            <pc:docMk/>
            <pc:sldMk cId="533294587" sldId="295"/>
            <ac:spMk id="12" creationId="{00000000-0000-0000-0000-000000000000}"/>
          </ac:spMkLst>
        </pc:spChg>
        <pc:spChg chg="mod">
          <ac:chgData name="" userId="" providerId="" clId="Web-{017F9037-076B-4781-AE40-547B0ED0B71C}" dt="2019-02-19T07:35:49.526" v="49" actId="1076"/>
          <ac:spMkLst>
            <pc:docMk/>
            <pc:sldMk cId="533294587" sldId="295"/>
            <ac:spMk id="36" creationId="{00000000-0000-0000-0000-000000000000}"/>
          </ac:spMkLst>
        </pc:spChg>
        <pc:spChg chg="mod">
          <ac:chgData name="" userId="" providerId="" clId="Web-{017F9037-076B-4781-AE40-547B0ED0B71C}" dt="2019-02-19T07:36:13.839" v="51" actId="1076"/>
          <ac:spMkLst>
            <pc:docMk/>
            <pc:sldMk cId="533294587" sldId="295"/>
            <ac:spMk id="3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5982.4</c:v>
                </c:pt>
                <c:pt idx="1">
                  <c:v>5677.4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78-4E30-A329-B3B69EE4D98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CC99FF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3.125000000000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78-4E30-A329-B3B69EE4D9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CC0000"/>
                    </a:solidFill>
                    <a:latin typeface="+mj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5648.7</c:v>
                </c:pt>
                <c:pt idx="1">
                  <c:v>5049.7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78-4E30-A329-B3B69EE4D98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37079208"/>
        <c:axId val="437084304"/>
      </c:barChart>
      <c:catAx>
        <c:axId val="437079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  <c:crossAx val="437084304"/>
        <c:crosses val="autoZero"/>
        <c:auto val="1"/>
        <c:lblAlgn val="ctr"/>
        <c:lblOffset val="100"/>
        <c:noMultiLvlLbl val="0"/>
      </c:catAx>
      <c:valAx>
        <c:axId val="437084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000099"/>
                </a:solidFill>
                <a:latin typeface="+mj-lt"/>
              </a:defRPr>
            </a:pPr>
            <a:endParaRPr lang="ru-RU"/>
          </a:p>
        </c:txPr>
        <c:crossAx val="437079208"/>
        <c:crosses val="autoZero"/>
        <c:crossBetween val="between"/>
      </c:valAx>
      <c:spPr>
        <a:solidFill>
          <a:srgbClr val="CCFF99"/>
        </a:solidFill>
      </c:spPr>
    </c:plotArea>
    <c:legend>
      <c:legendPos val="b"/>
      <c:overlay val="0"/>
      <c:txPr>
        <a:bodyPr/>
        <a:lstStyle/>
        <a:p>
          <a:pPr>
            <a:defRPr>
              <a:solidFill>
                <a:srgbClr val="000099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3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000099"/>
              </a:solidFill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CFCC-4FC1-8594-6BF01120903D}"/>
              </c:ext>
            </c:extLst>
          </c:dPt>
          <c:dPt>
            <c:idx val="1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3-CFCC-4FC1-8594-6BF01120903D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CFCC-4FC1-8594-6BF01120903D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CFCC-4FC1-8594-6BF01120903D}"/>
              </c:ext>
            </c:extLst>
          </c:dPt>
          <c:dPt>
            <c:idx val="4"/>
            <c:bubble3D val="0"/>
            <c:spPr>
              <a:solidFill>
                <a:srgbClr val="FF6699"/>
              </a:solidFill>
            </c:spPr>
            <c:extLst>
              <c:ext xmlns:c16="http://schemas.microsoft.com/office/drawing/2014/chart" uri="{C3380CC4-5D6E-409C-BE32-E72D297353CC}">
                <c16:uniqueId val="{00000009-CFCC-4FC1-8594-6BF01120903D}"/>
              </c:ext>
            </c:extLst>
          </c:dPt>
          <c:dPt>
            <c:idx val="5"/>
            <c:bubble3D val="0"/>
            <c:spPr>
              <a:solidFill>
                <a:srgbClr val="000099"/>
              </a:solidFill>
            </c:spPr>
            <c:extLst>
              <c:ext xmlns:c16="http://schemas.microsoft.com/office/drawing/2014/chart" uri="{C3380CC4-5D6E-409C-BE32-E72D297353CC}">
                <c16:uniqueId val="{0000000B-CFCC-4FC1-8594-6BF0112090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5"/>
                <c:pt idx="0">
                  <c:v>налог на доходы физических лиц</c:v>
                </c:pt>
                <c:pt idx="1">
                  <c:v>единый с/х налог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госпошлина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637.29999999999995</c:v>
                </c:pt>
                <c:pt idx="1">
                  <c:v>153.5</c:v>
                </c:pt>
                <c:pt idx="2">
                  <c:v>107.1</c:v>
                </c:pt>
                <c:pt idx="3">
                  <c:v>3865.3</c:v>
                </c:pt>
                <c:pt idx="4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FCC-4FC1-8594-6BF0112090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42197048171458"/>
          <c:y val="8.9548336783071489E-2"/>
          <c:w val="0.34357808398950129"/>
          <c:h val="0.63315222852054931"/>
        </c:manualLayout>
      </c:layout>
      <c:overlay val="0"/>
      <c:txPr>
        <a:bodyPr/>
        <a:lstStyle/>
        <a:p>
          <a:pPr>
            <a:defRPr>
              <a:solidFill>
                <a:srgbClr val="000099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rgbClr val="000099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2206075620477665E-2"/>
          <c:y val="0.17539696304922522"/>
          <c:w val="0.60924364416380961"/>
          <c:h val="0.7686973360448744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bg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23D-42DF-BEEE-84764DBD3FE6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23D-42DF-BEEE-84764DBD3FE6}"/>
              </c:ext>
            </c:extLst>
          </c:dPt>
          <c:dPt>
            <c:idx val="2"/>
            <c:bubble3D val="0"/>
            <c:spPr>
              <a:solidFill>
                <a:srgbClr val="CC0099"/>
              </a:solidFill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C23D-42DF-BEEE-84764DBD3F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99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3"/>
                <c:pt idx="0">
                  <c:v>доходы от использования имущества</c:v>
                </c:pt>
                <c:pt idx="1">
                  <c:v>доходы от оказания платных услуг (работ) и компенсации затрат государства</c:v>
                </c:pt>
                <c:pt idx="2">
                  <c:v>штрафы, санкции, возмещение ущерба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171.1</c:v>
                </c:pt>
                <c:pt idx="1">
                  <c:v>93.2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23D-42DF-BEEE-84764DBD3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000099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000099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rgbClr val="000099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5384891732283512"/>
          <c:y val="1.9266549895077117E-2"/>
          <c:w val="0.34615115031949123"/>
          <c:h val="0.93330372747874379"/>
        </c:manualLayout>
      </c:layout>
      <c:overlay val="0"/>
      <c:spPr>
        <a:noFill/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solidFill>
          <a:schemeClr val="accent1">
            <a:lumMod val="40000"/>
            <a:lumOff val="60000"/>
          </a:schemeClr>
        </a:solidFill>
      </c:spPr>
      <c:txPr>
        <a:bodyPr/>
        <a:lstStyle/>
        <a:p>
          <a:pPr>
            <a:defRPr>
              <a:solidFill>
                <a:srgbClr val="000099"/>
              </a:solidFill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BBB6-420E-A4BD-21A066B5239D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BBB6-420E-A4BD-21A066B5239D}"/>
              </c:ext>
            </c:extLst>
          </c:dPt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10017.1</c:v>
                </c:pt>
                <c:pt idx="1">
                  <c:v>778.5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B6-420E-A4BD-21A066B52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overlay val="0"/>
      <c:txPr>
        <a:bodyPr/>
        <a:lstStyle/>
        <a:p>
          <a:pPr>
            <a:defRPr>
              <a:solidFill>
                <a:schemeClr val="tx2">
                  <a:lumMod val="1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rgbClr val="CCFF99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0.41007</cdr:x>
      <cdr:y>0.55825</cdr:y>
    </cdr:from>
    <cdr:to>
      <cdr:x>0.5482</cdr:x>
      <cdr:y>0.73253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14644" y="29289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0.20504</cdr:x>
      <cdr:y>0.32678</cdr:y>
    </cdr:from>
    <cdr:to>
      <cdr:x>0.34317</cdr:x>
      <cdr:y>0.50106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57322" y="17145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0.18345</cdr:x>
      <cdr:y>0.29955</cdr:y>
    </cdr:from>
    <cdr:to>
      <cdr:x>0.32158</cdr:x>
      <cdr:y>0.47383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14446" y="15716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0.2482</cdr:x>
      <cdr:y>0.20424</cdr:y>
    </cdr:from>
    <cdr:to>
      <cdr:x>0.38633</cdr:x>
      <cdr:y>0.37852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643074" y="10715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0.08984</cdr:x>
      <cdr:y>0.35937</cdr:y>
    </cdr:from>
    <cdr:to>
      <cdr:x>0.23984</cdr:x>
      <cdr:y>0.58437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7670" y="14604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7,2%</a:t>
          </a:r>
        </a:p>
      </cdr:txBody>
    </cdr:sp>
  </cdr:relSizeAnchor>
  <cdr:relSizeAnchor xmlns:cdr="http://schemas.openxmlformats.org/drawingml/2006/chartDrawing">
    <cdr:from>
      <cdr:x>0.48828</cdr:x>
      <cdr:y>0.57031</cdr:y>
    </cdr:from>
    <cdr:to>
      <cdr:x>0.63828</cdr:x>
      <cdr:y>0.79531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76562" y="2317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92,8%</a:t>
          </a:r>
        </a:p>
      </cdr:txBody>
    </cdr:sp>
  </cdr:relSizeAnchor>
  <cdr:relSizeAnchor xmlns:cdr="http://schemas.openxmlformats.org/drawingml/2006/chartDrawing">
    <cdr:from>
      <cdr:x>0.05468</cdr:x>
      <cdr:y>0.37695</cdr:y>
    </cdr:from>
    <cdr:to>
      <cdr:x>0.20468</cdr:x>
      <cdr:y>0.60195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3356" y="15319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18.02.2019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8035" y="2660537"/>
            <a:ext cx="7072205" cy="1810106"/>
          </a:xfrm>
        </p:spPr>
        <p:txBody>
          <a:bodyPr vert="horz" lIns="45720" rIns="45720" anchor="t">
            <a:normAutofit fontScale="85000" lnSpcReduction="20000"/>
          </a:bodyPr>
          <a:lstStyle/>
          <a:p>
            <a:pPr marR="63500" algn="ctr"/>
            <a:r>
              <a:rPr lang="ru-RU" sz="38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/>
                <a:cs typeface="Times New Roman"/>
              </a:rPr>
              <a:t>Исполнение б</a:t>
            </a:r>
            <a:r>
              <a:rPr lang="x-none" sz="3800" b="1" i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/>
                <a:cs typeface="Times New Roman"/>
              </a:rPr>
              <a:t>юджет</a:t>
            </a:r>
            <a:r>
              <a:rPr lang="ru-RU" sz="38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/>
                <a:cs typeface="Times New Roman"/>
              </a:rPr>
              <a:t>а</a:t>
            </a:r>
            <a:endParaRPr lang="ru-RU" dirty="0">
              <a:solidFill>
                <a:srgbClr val="6FB56D"/>
              </a:solidFill>
              <a:latin typeface="Times New Roman"/>
              <a:cs typeface="Times New Roman"/>
            </a:endParaRPr>
          </a:p>
          <a:p>
            <a:pPr marR="63500" algn="ctr"/>
            <a:r>
              <a:rPr lang="ru-RU" sz="3800" b="1" i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/>
                <a:cs typeface="Times New Roman"/>
              </a:rPr>
              <a:t>Лысогорского</a:t>
            </a:r>
            <a:r>
              <a:rPr lang="x-none" sz="3800" b="1" i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/>
                <a:cs typeface="Times New Roman"/>
              </a:rPr>
              <a:t> сельского поселения</a:t>
            </a:r>
            <a:r>
              <a:rPr lang="ru-RU" sz="38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/>
                <a:cs typeface="Times New Roman"/>
              </a:rPr>
              <a:t> Куйбышевского района</a:t>
            </a:r>
            <a:endParaRPr lang="ru-RU">
              <a:latin typeface="Times New Roman"/>
              <a:cs typeface="Times New Roman"/>
            </a:endParaRPr>
          </a:p>
          <a:p>
            <a:pPr marR="63500" algn="ctr"/>
            <a:r>
              <a:rPr lang="x-none" sz="38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/>
                <a:cs typeface="Times New Roman"/>
              </a:rPr>
              <a:t> </a:t>
            </a:r>
            <a:r>
              <a:rPr lang="ru-RU" sz="38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/>
                <a:cs typeface="Times New Roman"/>
              </a:rPr>
              <a:t>з</a:t>
            </a:r>
            <a:r>
              <a:rPr lang="x-none" sz="3800" b="1" i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/>
                <a:cs typeface="Times New Roman"/>
              </a:rPr>
              <a:t>а 201</a:t>
            </a:r>
            <a:r>
              <a:rPr lang="ru-RU" sz="3800" b="1" i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/>
                <a:cs typeface="Times New Roman"/>
              </a:rPr>
              <a:t>7</a:t>
            </a:r>
            <a:r>
              <a:rPr lang="x-none" sz="3800" b="1" i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6600"/>
                </a:solidFill>
                <a:latin typeface="Times New Roman"/>
                <a:cs typeface="Times New Roman"/>
              </a:rPr>
              <a:t> год</a:t>
            </a:r>
            <a:endParaRPr lang="ru-RU" sz="3800" b="1" i="1" dirty="0">
              <a:solidFill>
                <a:srgbClr val="006600"/>
              </a:solidFill>
              <a:latin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5928" y="1061120"/>
            <a:ext cx="8424935" cy="1200329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i="1" dirty="0">
                <a:ln w="17780" cmpd="sng">
                  <a:noFill/>
                  <a:prstDash val="solid"/>
                  <a:miter lim="800000"/>
                </a:ln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Администрация Лысогорского 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00174"/>
            <a:ext cx="8856984" cy="3500462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0099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Monotype Corsiva" pitchFamily="66" charset="0"/>
                <a:cs typeface="Times New Roman" pitchFamily="18" charset="0"/>
              </a:rPr>
              <a:t>Презентация подготовлена                                                    Сектором по финансово-экономическим вопросам Администрации  Лысогорского сельского поселения </a:t>
            </a: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16"/>
          <p:cNvGraphicFramePr>
            <a:graphicFrameLocks noGrp="1"/>
          </p:cNvGraphicFramePr>
          <p:nvPr>
            <p:ph idx="1"/>
          </p:nvPr>
        </p:nvGraphicFramePr>
        <p:xfrm>
          <a:off x="285720" y="1000105"/>
          <a:ext cx="8429683" cy="588196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438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6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613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Доходная часть бюджета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60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Наименование показателя 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Уточненный план на 2017г.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Фактическое исполнение на 01.01.2018 г.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% исполнения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6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</a:rPr>
                        <a:t>Общий объем доходов, всего: 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10452,5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10726,7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102,6</a:t>
                      </a: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7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</a:rPr>
                        <a:t>в т.ч. налоговые и неналоговые поступления 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4775,5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5049,7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105,7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6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</a:rPr>
                        <a:t>в т.ч. безвозмездные поступления 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5677,0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5677,0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85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Расходная часть бюджета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6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</a:rPr>
                        <a:t>Общий объём расходов, всего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10795,6</a:t>
                      </a: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10591,7</a:t>
                      </a: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98,1</a:t>
                      </a:r>
                    </a:p>
                  </a:txBody>
                  <a:tcPr horzOverflow="overflow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60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</a:rPr>
                        <a:t> в т.ч. за счет собственных средств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11000,1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10796,2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98,1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85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</a:rPr>
                        <a:t>Дефицит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-343,1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-135,0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показатели исполнения бюджета за 2017 год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dirty="0"/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642910" y="357166"/>
            <a:ext cx="7813706" cy="1098534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rgbClr val="009900"/>
                </a:solidFill>
              </a:rPr>
              <a:t>Динамика доходов бюджета Лысогорского</a:t>
            </a:r>
          </a:p>
          <a:p>
            <a:pPr algn="ctr" eaLnBrk="1" hangingPunct="1"/>
            <a:r>
              <a:rPr lang="ru-RU" sz="2400" b="1" dirty="0">
                <a:solidFill>
                  <a:srgbClr val="009900"/>
                </a:solidFill>
              </a:rPr>
              <a:t> сельского поселения в 2016-2017гг.</a:t>
            </a:r>
            <a:endParaRPr lang="ru-RU" altLang="ru-RU" sz="2400" dirty="0"/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1500166" y="20002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9159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071546"/>
            <a:ext cx="8286808" cy="5597542"/>
          </a:xfrm>
          <a:solidFill>
            <a:srgbClr val="CCCCFF"/>
          </a:solidFill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596" y="285728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бюджета Лысогорского сельского поселения в 2017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785786" y="1397000"/>
          <a:ext cx="7858180" cy="517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3515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285728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Структура неналоговых доходов бюджета Лысогорского сельского поселения в 2017 году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1000100" y="1428736"/>
          <a:ext cx="7500990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Багетная рамка 44"/>
          <p:cNvSpPr/>
          <p:nvPr/>
        </p:nvSpPr>
        <p:spPr>
          <a:xfrm>
            <a:off x="1928794" y="1714488"/>
            <a:ext cx="5786478" cy="1241037"/>
          </a:xfrm>
          <a:prstGeom prst="bevel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5677,7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57166"/>
            <a:ext cx="7399420" cy="120032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dirty="0">
                <a:ln w="10541" cmpd="sng">
                  <a:solidFill>
                    <a:schemeClr val="tx2"/>
                  </a:solidFill>
                  <a:prstDash val="solid"/>
                </a:ln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бюджет       Лысогорского  сельского поселения Куйбышевского  района в 2017 году</a:t>
            </a:r>
            <a:endParaRPr lang="ru-RU" sz="2400" b="1" cap="none" spc="0" dirty="0">
              <a:ln w="10541" cmpd="sng">
                <a:solidFill>
                  <a:schemeClr val="tx2"/>
                </a:solidFill>
                <a:prstDash val="solid"/>
              </a:ln>
              <a:solidFill>
                <a:srgbClr val="0000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451067" y="5091781"/>
            <a:ext cx="4076689" cy="1595021"/>
          </a:xfrm>
          <a:prstGeom prst="bevel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Субвенции бюджетам субъектов Российской Федерации и муниципальных образований     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173,5</a:t>
            </a:r>
          </a:p>
        </p:txBody>
      </p:sp>
      <p:sp>
        <p:nvSpPr>
          <p:cNvPr id="36" name="TextBox 35"/>
          <p:cNvSpPr txBox="1"/>
          <p:nvPr/>
        </p:nvSpPr>
        <p:spPr>
          <a:xfrm flipH="1">
            <a:off x="423301" y="3031054"/>
            <a:ext cx="4104456" cy="1595021"/>
          </a:xfrm>
          <a:prstGeom prst="bevel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Дотации на выравнивание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Бюджетной обеспеченности</a:t>
            </a:r>
            <a:endParaRPr lang="ru-RU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2843,2</a:t>
            </a:r>
            <a:endParaRPr lang="ru-RU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707382" y="4485447"/>
            <a:ext cx="3681042" cy="1226939"/>
          </a:xfrm>
          <a:prstGeom prst="bevel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1103,4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132856"/>
            <a:ext cx="8793610" cy="4752528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/>
            </a:br>
            <a:br>
              <a:rPr lang="ru-RU"/>
            </a:br>
            <a:br>
              <a:rPr lang="ru-RU"/>
            </a:br>
            <a:br>
              <a:rPr lang="ru-RU"/>
            </a:br>
            <a:br>
              <a:rPr lang="ru-RU"/>
            </a:b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4707382" y="5712386"/>
            <a:ext cx="3681042" cy="1226939"/>
          </a:xfrm>
          <a:prstGeom prst="bevel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безвозмездные поступления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9,6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A279CC-E2FE-4643-8566-88A20DCCA8EA}"/>
              </a:ext>
            </a:extLst>
          </p:cNvPr>
          <p:cNvSpPr txBox="1"/>
          <p:nvPr/>
        </p:nvSpPr>
        <p:spPr>
          <a:xfrm flipH="1">
            <a:off x="4634353" y="3031052"/>
            <a:ext cx="3900845" cy="1595021"/>
          </a:xfrm>
          <a:prstGeom prst="bevel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Calibri"/>
              </a:rPr>
              <a:t>Дотации бюджетам на поддержку мер по обеспечению сбалансированности бюджетов 1547,3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  </a:t>
            </a:r>
            <a:endParaRPr lang="ru-RU">
              <a:solidFill>
                <a:schemeClr val="bg1"/>
              </a:solidFill>
              <a:latin typeface="Times New Roman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8327928" cy="285752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CFF99"/>
                </a:solidFill>
                <a:effectLst/>
              </a:rPr>
            </a:b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CFF99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4290"/>
            <a:ext cx="8399366" cy="642942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</a:rPr>
              <a:t>Расходы бюджета Лысогорского сельского поселения за 2017 год</a:t>
            </a:r>
          </a:p>
        </p:txBody>
      </p:sp>
      <p:sp>
        <p:nvSpPr>
          <p:cNvPr id="7" name="Багетная рамка 6"/>
          <p:cNvSpPr/>
          <p:nvPr/>
        </p:nvSpPr>
        <p:spPr>
          <a:xfrm>
            <a:off x="714348" y="1500174"/>
            <a:ext cx="2286016" cy="1042416"/>
          </a:xfrm>
          <a:prstGeom prst="bevel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Национальная оборона  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173,3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642910" y="2786058"/>
            <a:ext cx="2357454" cy="1042416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/>
              <a:t>Национальная безопасность и правоохранительная деятельность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37,7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642910" y="4071942"/>
            <a:ext cx="2357454" cy="1042416"/>
          </a:xfrm>
          <a:prstGeom prst="bevel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Общеэкономические вопросы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19,7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642910" y="5286388"/>
            <a:ext cx="2357454" cy="1042416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Дорожное  хозяйство (дорожные фонды)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133,3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3357554" y="4214818"/>
            <a:ext cx="2571768" cy="1042416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Жилищно-коммунальное хозяйство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1142,0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3500430" y="2928934"/>
            <a:ext cx="2286016" cy="1042416"/>
          </a:xfrm>
          <a:prstGeom prst="bevel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10795,6</a:t>
            </a:r>
          </a:p>
        </p:txBody>
      </p:sp>
      <p:sp>
        <p:nvSpPr>
          <p:cNvPr id="15" name="Багетная рамка 14"/>
          <p:cNvSpPr/>
          <p:nvPr/>
        </p:nvSpPr>
        <p:spPr>
          <a:xfrm>
            <a:off x="3357554" y="1714488"/>
            <a:ext cx="2571768" cy="1042416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Общегосударственные вопросы </a:t>
            </a:r>
          </a:p>
          <a:p>
            <a:pPr algn="ctr"/>
            <a:r>
              <a:rPr lang="ru-RU" sz="1400" b="1" dirty="0"/>
              <a:t>4405,9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агетная рамка 15"/>
          <p:cNvSpPr/>
          <p:nvPr/>
        </p:nvSpPr>
        <p:spPr>
          <a:xfrm>
            <a:off x="6357950" y="5286388"/>
            <a:ext cx="2357454" cy="1042416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Физическая культура и спорт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50,0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6357950" y="4000504"/>
            <a:ext cx="2286016" cy="1042416"/>
          </a:xfrm>
          <a:prstGeom prst="bevel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Социальная политика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135,0</a:t>
            </a:r>
            <a:endParaRPr lang="ru-RU" sz="1400" dirty="0"/>
          </a:p>
        </p:txBody>
      </p:sp>
      <p:sp>
        <p:nvSpPr>
          <p:cNvPr id="18" name="Багетная рамка 17"/>
          <p:cNvSpPr/>
          <p:nvPr/>
        </p:nvSpPr>
        <p:spPr>
          <a:xfrm>
            <a:off x="6357950" y="2786058"/>
            <a:ext cx="2286016" cy="1042416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Культура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4428,4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агетная рамка 18"/>
          <p:cNvSpPr/>
          <p:nvPr/>
        </p:nvSpPr>
        <p:spPr>
          <a:xfrm>
            <a:off x="6357950" y="1571612"/>
            <a:ext cx="2286016" cy="1042416"/>
          </a:xfrm>
          <a:prstGeom prst="bevel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Охрана окружающей среды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26,4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агетная рамка 19"/>
          <p:cNvSpPr/>
          <p:nvPr/>
        </p:nvSpPr>
        <p:spPr>
          <a:xfrm>
            <a:off x="3500430" y="5357826"/>
            <a:ext cx="2286016" cy="1042416"/>
          </a:xfrm>
          <a:prstGeom prst="bevel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Образование</a:t>
            </a:r>
          </a:p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40,0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357166"/>
            <a:ext cx="8572560" cy="1071570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Структура программных и непрограммных расходов бюджета Лысогорского сельского поселения в 2017 году</a:t>
            </a:r>
            <a:endParaRPr lang="ru-RU" sz="26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71604" y="1357298"/>
          <a:ext cx="721523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агетная рамка 14"/>
          <p:cNvSpPr/>
          <p:nvPr/>
        </p:nvSpPr>
        <p:spPr>
          <a:xfrm>
            <a:off x="571472" y="1285860"/>
            <a:ext cx="2571768" cy="714380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Доступная среда</a:t>
            </a:r>
          </a:p>
          <a:p>
            <a:pPr algn="ctr"/>
            <a:r>
              <a:rPr lang="ru-RU" sz="14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3,0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1472" y="2214554"/>
            <a:ext cx="2571768" cy="1500198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Обеспечение качественными жилищно-коммунальными услугами населения Лысогорского сельского поселения </a:t>
            </a:r>
          </a:p>
          <a:p>
            <a:pPr algn="ctr"/>
            <a:r>
              <a:rPr lang="ru-RU" sz="14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1060,0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500034" y="4000504"/>
            <a:ext cx="2571768" cy="985838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Содействие занятости населения</a:t>
            </a:r>
          </a:p>
          <a:p>
            <a:pPr algn="ctr"/>
            <a:r>
              <a:rPr lang="ru-RU" sz="14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19,7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5214950"/>
            <a:ext cx="2571768" cy="1057276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Обеспечение общественного порядка и противодействие </a:t>
            </a:r>
          </a:p>
          <a:p>
            <a:pPr algn="ctr"/>
            <a:r>
              <a:rPr lang="ru-RU" sz="14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0,0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1285860"/>
            <a:ext cx="2571768" cy="1571636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Защита населения и </a:t>
            </a:r>
          </a:p>
          <a:p>
            <a:pPr algn="ctr"/>
            <a:r>
              <a:rPr lang="ru-RU" sz="1200" b="1" dirty="0"/>
              <a:t>территории от чрезвычайных ситуаций, пожарной безопасности и безопасности людей на водных объектах</a:t>
            </a:r>
          </a:p>
          <a:p>
            <a:pPr algn="ctr"/>
            <a:r>
              <a:rPr lang="ru-RU" sz="14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37,6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3643314"/>
            <a:ext cx="2571768" cy="1000132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Охрана окружающей среды и рациональное природопользование</a:t>
            </a:r>
          </a:p>
          <a:p>
            <a:pPr algn="ctr"/>
            <a:r>
              <a:rPr lang="ru-RU" sz="14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26,4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Багетная рамка 21"/>
          <p:cNvSpPr/>
          <p:nvPr/>
        </p:nvSpPr>
        <p:spPr>
          <a:xfrm>
            <a:off x="3286116" y="5214950"/>
            <a:ext cx="2571768" cy="1071570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Развитие физической культуры и спорта</a:t>
            </a:r>
          </a:p>
          <a:p>
            <a:pPr algn="ctr"/>
            <a:r>
              <a:rPr lang="ru-RU" sz="14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50,0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Багетная рамка 22"/>
          <p:cNvSpPr/>
          <p:nvPr/>
        </p:nvSpPr>
        <p:spPr>
          <a:xfrm>
            <a:off x="6143636" y="1285860"/>
            <a:ext cx="2571768" cy="1071570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Информационное общество</a:t>
            </a:r>
          </a:p>
          <a:p>
            <a:pPr algn="ctr"/>
            <a:r>
              <a:rPr lang="ru-RU" sz="14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115,0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Багетная рамка 24"/>
          <p:cNvSpPr/>
          <p:nvPr/>
        </p:nvSpPr>
        <p:spPr>
          <a:xfrm>
            <a:off x="6215074" y="3143248"/>
            <a:ext cx="2571768" cy="985838"/>
          </a:xfrm>
          <a:prstGeom prst="bevel">
            <a:avLst/>
          </a:prstGeom>
          <a:solidFill>
            <a:srgbClr val="0070C0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Энергоэффективность и развитие энергетики</a:t>
            </a:r>
          </a:p>
          <a:p>
            <a:pPr algn="ctr"/>
            <a:r>
              <a:rPr lang="ru-RU" sz="14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82,0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86512" y="4786322"/>
            <a:ext cx="2571768" cy="1071570"/>
          </a:xfrm>
          <a:prstGeom prst="rect">
            <a:avLst/>
          </a:prstGeom>
          <a:solidFill>
            <a:srgbClr val="0033CC"/>
          </a:solidFill>
          <a:ln>
            <a:solidFill>
              <a:srgbClr val="00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Муниципальная политика</a:t>
            </a:r>
          </a:p>
          <a:p>
            <a:pPr algn="ctr"/>
            <a:r>
              <a:rPr lang="ru-RU" sz="1400" b="1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4195,0</a:t>
            </a:r>
            <a:endParaRPr lang="ru-RU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83388"/>
            <a:ext cx="7056784" cy="8333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srgbClr val="0070C0"/>
                </a:solidFill>
              </a:rPr>
              <a:t>Расходы в рамках муниципальных программ </a:t>
            </a:r>
            <a:r>
              <a:rPr lang="ru-RU" sz="2200" dirty="0" err="1">
                <a:solidFill>
                  <a:srgbClr val="0070C0"/>
                </a:solidFill>
              </a:rPr>
              <a:t>Лысогорского</a:t>
            </a:r>
            <a:r>
              <a:rPr lang="ru-RU" sz="2200" dirty="0">
                <a:solidFill>
                  <a:srgbClr val="0070C0"/>
                </a:solidFill>
              </a:rPr>
              <a:t> сельского поселения </a:t>
            </a:r>
            <a:br>
              <a:rPr lang="ru-RU" sz="2200" dirty="0">
                <a:solidFill>
                  <a:srgbClr val="0070C0"/>
                </a:solidFill>
              </a:rPr>
            </a:br>
            <a:r>
              <a:rPr lang="ru-RU" sz="2200" dirty="0">
                <a:solidFill>
                  <a:srgbClr val="0070C0"/>
                </a:solidFill>
              </a:rPr>
              <a:t>за 2017 год</a:t>
            </a:r>
          </a:p>
        </p:txBody>
      </p:sp>
    </p:spTree>
    <p:extLst>
      <p:ext uri="{BB962C8B-B14F-4D97-AF65-F5344CB8AC3E}">
        <p14:creationId xmlns:p14="http://schemas.microsoft.com/office/powerpoint/2010/main" val="188786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1">
      <a:dk1>
        <a:srgbClr val="8ABA8D"/>
      </a:dk1>
      <a:lt1>
        <a:srgbClr val="FFFFFF"/>
      </a:lt1>
      <a:dk2>
        <a:srgbClr val="6FB56D"/>
      </a:dk2>
      <a:lt2>
        <a:srgbClr val="C8EDE3"/>
      </a:lt2>
      <a:accent1>
        <a:srgbClr val="2E7E2E"/>
      </a:accent1>
      <a:accent2>
        <a:srgbClr val="25735D"/>
      </a:accent2>
      <a:accent3>
        <a:srgbClr val="BBD7BA"/>
      </a:accent3>
      <a:accent4>
        <a:srgbClr val="DADADA"/>
      </a:accent4>
      <a:accent5>
        <a:srgbClr val="ADC0AD"/>
      </a:accent5>
      <a:accent6>
        <a:srgbClr val="206853"/>
      </a:accent6>
      <a:hlink>
        <a:srgbClr val="FFFF00"/>
      </a:hlink>
      <a:folHlink>
        <a:srgbClr val="FFF4B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2925</TotalTime>
  <Words>343</Words>
  <Application>Microsoft Office PowerPoint</Application>
  <PresentationFormat>Экран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Презентация PowerPoint</vt:lpstr>
      <vt:lpstr>Основные показатели исполнения бюджета за 2017 год</vt:lpstr>
      <vt:lpstr>Презентация PowerPoint</vt:lpstr>
      <vt:lpstr>Презентация PowerPoint</vt:lpstr>
      <vt:lpstr>Презентация PowerPoint</vt:lpstr>
      <vt:lpstr>     </vt:lpstr>
      <vt:lpstr> </vt:lpstr>
      <vt:lpstr>Презентация PowerPoint</vt:lpstr>
      <vt:lpstr>Расходы в рамках муниципальных программ Лысогорского сельского поселения  за 2017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Андрей Марсуверский</cp:lastModifiedBy>
  <cp:revision>405</cp:revision>
  <cp:lastPrinted>2014-05-13T11:35:02Z</cp:lastPrinted>
  <dcterms:created xsi:type="dcterms:W3CDTF">2014-05-12T16:47:43Z</dcterms:created>
  <dcterms:modified xsi:type="dcterms:W3CDTF">2019-02-19T07:45:38Z</dcterms:modified>
</cp:coreProperties>
</file>