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drawings/drawing2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10" r:id="rId1"/>
  </p:sldMasterIdLst>
  <p:notesMasterIdLst>
    <p:notesMasterId r:id="rId12"/>
  </p:notesMasterIdLst>
  <p:sldIdLst>
    <p:sldId id="256" r:id="rId2"/>
    <p:sldId id="307" r:id="rId3"/>
    <p:sldId id="304" r:id="rId4"/>
    <p:sldId id="305" r:id="rId5"/>
    <p:sldId id="293" r:id="rId6"/>
    <p:sldId id="295" r:id="rId7"/>
    <p:sldId id="308" r:id="rId8"/>
    <p:sldId id="309" r:id="rId9"/>
    <p:sldId id="303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9900FF"/>
    <a:srgbClr val="000099"/>
    <a:srgbClr val="CC0099"/>
    <a:srgbClr val="FF33CC"/>
    <a:srgbClr val="000000"/>
    <a:srgbClr val="FF7C80"/>
    <a:srgbClr val="CC99FF"/>
    <a:srgbClr val="FF6600"/>
    <a:srgbClr val="FF6699"/>
    <a:srgbClr val="CCFF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1" autoAdjust="0"/>
    <p:restoredTop sz="91845" autoAdjust="0"/>
  </p:normalViewPr>
  <p:slideViewPr>
    <p:cSldViewPr>
      <p:cViewPr>
        <p:scale>
          <a:sx n="70" d="100"/>
          <a:sy n="70" d="100"/>
        </p:scale>
        <p:origin x="-2814" y="-8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6"/>
  <c:chart>
    <c:autoTitleDeleted val="1"/>
    <c:plotArea>
      <c:layout>
        <c:manualLayout>
          <c:layoutTarget val="inner"/>
          <c:xMode val="edge"/>
          <c:yMode val="edge"/>
          <c:x val="0.15054494750656167"/>
          <c:y val="2.4796751968503936E-2"/>
          <c:w val="0.84320505249343836"/>
          <c:h val="0.63247391732283464"/>
        </c:manualLayout>
      </c:layout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dLbls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  <a:latin typeface="+mj-lt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2"/>
                <c:pt idx="0">
                  <c:v>2017 год</c:v>
                </c:pt>
                <c:pt idx="1">
                  <c:v>2018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5677.4</c:v>
                </c:pt>
                <c:pt idx="1">
                  <c:v>18486.3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solidFill>
              <a:srgbClr val="CC99FF"/>
            </a:solidFill>
          </c:spPr>
          <c:dLbls>
            <c:dLbl>
              <c:idx val="0"/>
              <c:layout>
                <c:manualLayout>
                  <c:x val="0"/>
                  <c:y val="3.1250000000000023E-3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>
                    <a:solidFill>
                      <a:srgbClr val="CC0000"/>
                    </a:solidFill>
                    <a:latin typeface="+mj-lt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2"/>
                <c:pt idx="0">
                  <c:v>2017 год</c:v>
                </c:pt>
                <c:pt idx="1">
                  <c:v>2018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5049.7</c:v>
                </c:pt>
                <c:pt idx="1">
                  <c:v>5261.7</c:v>
                </c:pt>
              </c:numCache>
            </c:numRef>
          </c:val>
        </c:ser>
        <c:dLbls>
          <c:showVal val="1"/>
        </c:dLbls>
        <c:gapWidth val="75"/>
        <c:overlap val="100"/>
        <c:axId val="64478592"/>
        <c:axId val="71599232"/>
      </c:barChart>
      <c:catAx>
        <c:axId val="64478592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b="1">
                <a:solidFill>
                  <a:schemeClr val="accent4">
                    <a:lumMod val="75000"/>
                  </a:schemeClr>
                </a:solidFill>
              </a:defRPr>
            </a:pPr>
            <a:endParaRPr lang="ru-RU"/>
          </a:p>
        </c:txPr>
        <c:crossAx val="71599232"/>
        <c:crosses val="autoZero"/>
        <c:auto val="1"/>
        <c:lblAlgn val="ctr"/>
        <c:lblOffset val="100"/>
      </c:catAx>
      <c:valAx>
        <c:axId val="71599232"/>
        <c:scaling>
          <c:orientation val="minMax"/>
        </c:scaling>
        <c:axPos val="l"/>
        <c:numFmt formatCode="General" sourceLinked="1"/>
        <c:majorTickMark val="none"/>
        <c:tickLblPos val="nextTo"/>
        <c:txPr>
          <a:bodyPr/>
          <a:lstStyle/>
          <a:p>
            <a:pPr>
              <a:defRPr sz="1400">
                <a:solidFill>
                  <a:srgbClr val="000099"/>
                </a:solidFill>
                <a:latin typeface="+mj-lt"/>
              </a:defRPr>
            </a:pPr>
            <a:endParaRPr lang="ru-RU"/>
          </a:p>
        </c:txPr>
        <c:crossAx val="64478592"/>
        <c:crosses val="autoZero"/>
        <c:crossBetween val="between"/>
      </c:valAx>
      <c:spPr>
        <a:solidFill>
          <a:srgbClr val="CCFF99"/>
        </a:solidFill>
      </c:spPr>
    </c:plotArea>
    <c:legend>
      <c:legendPos val="b"/>
      <c:layout/>
      <c:txPr>
        <a:bodyPr/>
        <a:lstStyle/>
        <a:p>
          <a:pPr>
            <a:defRPr>
              <a:solidFill>
                <a:srgbClr val="000099"/>
              </a:solidFill>
            </a:defRPr>
          </a:pPr>
          <a:endParaRPr lang="ru-RU"/>
        </a:p>
      </c:txPr>
    </c:legend>
    <c:plotVisOnly val="1"/>
  </c:chart>
  <c:spPr>
    <a:solidFill>
      <a:schemeClr val="accent3">
        <a:lumMod val="60000"/>
        <a:lumOff val="40000"/>
      </a:schemeClr>
    </a:solidFill>
  </c:spPr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  <c:txPr>
        <a:bodyPr/>
        <a:lstStyle/>
        <a:p>
          <a:pPr>
            <a:defRPr>
              <a:solidFill>
                <a:srgbClr val="000099"/>
              </a:solidFill>
            </a:defRPr>
          </a:pPr>
          <a:endParaRPr lang="ru-RU"/>
        </a:p>
      </c:txPr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explosion val="25"/>
          <c:dPt>
            <c:idx val="0"/>
            <c:spPr>
              <a:solidFill>
                <a:srgbClr val="00B0F0"/>
              </a:solidFill>
            </c:spPr>
          </c:dPt>
          <c:dPt>
            <c:idx val="1"/>
            <c:spPr>
              <a:solidFill>
                <a:srgbClr val="00CC00"/>
              </a:solidFill>
            </c:spPr>
          </c:dPt>
          <c:dPt>
            <c:idx val="2"/>
            <c:spPr>
              <a:solidFill>
                <a:srgbClr val="FFC000"/>
              </a:solidFill>
            </c:spPr>
          </c:dPt>
          <c:dPt>
            <c:idx val="3"/>
            <c:spPr>
              <a:solidFill>
                <a:srgbClr val="FF0000"/>
              </a:solidFill>
            </c:spPr>
          </c:dPt>
          <c:dPt>
            <c:idx val="4"/>
            <c:spPr>
              <a:solidFill>
                <a:srgbClr val="FF6699"/>
              </a:solidFill>
            </c:spPr>
          </c:dPt>
          <c:dPt>
            <c:idx val="5"/>
            <c:spPr>
              <a:solidFill>
                <a:srgbClr val="000099"/>
              </a:solidFill>
            </c:spPr>
          </c:dPt>
          <c:dLbls>
            <c:txPr>
              <a:bodyPr/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Лист1!$A$2:$A$9</c:f>
              <c:strCache>
                <c:ptCount val="5"/>
                <c:pt idx="0">
                  <c:v>налог на доходы физических лиц</c:v>
                </c:pt>
                <c:pt idx="1">
                  <c:v>единый с/х налог</c:v>
                </c:pt>
                <c:pt idx="2">
                  <c:v>налог на имущество физических лиц</c:v>
                </c:pt>
                <c:pt idx="3">
                  <c:v>земельный налог</c:v>
                </c:pt>
                <c:pt idx="4">
                  <c:v>госпошлина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599.4</c:v>
                </c:pt>
                <c:pt idx="1">
                  <c:v>253.3</c:v>
                </c:pt>
                <c:pt idx="2">
                  <c:v>154.9</c:v>
                </c:pt>
                <c:pt idx="3">
                  <c:v>3850.4</c:v>
                </c:pt>
                <c:pt idx="4">
                  <c:v>24.8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5642197048171502"/>
          <c:y val="8.9548336783071586E-2"/>
          <c:w val="0.34357808398950168"/>
          <c:h val="0.63315222852054964"/>
        </c:manualLayout>
      </c:layout>
      <c:txPr>
        <a:bodyPr/>
        <a:lstStyle/>
        <a:p>
          <a:pPr>
            <a:defRPr>
              <a:solidFill>
                <a:srgbClr val="000099"/>
              </a:solidFill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  <c:txPr>
        <a:bodyPr/>
        <a:lstStyle/>
        <a:p>
          <a:pPr>
            <a:defRPr>
              <a:solidFill>
                <a:srgbClr val="000099"/>
              </a:solidFill>
            </a:defRPr>
          </a:pPr>
          <a:endParaRPr lang="ru-RU"/>
        </a:p>
      </c:txPr>
    </c:title>
    <c:plotArea>
      <c:layout>
        <c:manualLayout>
          <c:layoutTarget val="inner"/>
          <c:xMode val="edge"/>
          <c:yMode val="edge"/>
          <c:x val="4.2206075620477672E-2"/>
          <c:y val="0.17539696304922531"/>
          <c:w val="0.60924364416380994"/>
          <c:h val="0.76869733604487545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dPt>
            <c:idx val="0"/>
            <c:spPr>
              <a:solidFill>
                <a:srgbClr val="00B050"/>
              </a:solidFill>
              <a:ln>
                <a:solidFill>
                  <a:schemeClr val="bg2"/>
                </a:solidFill>
              </a:ln>
            </c:spPr>
          </c:dPt>
          <c:dPt>
            <c:idx val="1"/>
            <c:spPr>
              <a:solidFill>
                <a:srgbClr val="FFFF00"/>
              </a:solidFill>
              <a:ln>
                <a:solidFill>
                  <a:schemeClr val="accent1"/>
                </a:solidFill>
              </a:ln>
            </c:spPr>
          </c:dPt>
          <c:dPt>
            <c:idx val="2"/>
            <c:spPr>
              <a:solidFill>
                <a:srgbClr val="CC0099"/>
              </a:solidFill>
              <a:ln>
                <a:solidFill>
                  <a:schemeClr val="accent1"/>
                </a:solidFill>
              </a:ln>
            </c:spPr>
          </c:dPt>
          <c:dLbls>
            <c:txPr>
              <a:bodyPr/>
              <a:lstStyle/>
              <a:p>
                <a:pPr>
                  <a:defRPr>
                    <a:solidFill>
                      <a:srgbClr val="000099"/>
                    </a:solidFill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Лист1!$A$2:$A$6</c:f>
              <c:strCache>
                <c:ptCount val="4"/>
                <c:pt idx="0">
                  <c:v>доходы от использования имущества</c:v>
                </c:pt>
                <c:pt idx="1">
                  <c:v>доходы от оказания платных услуг (работ) и компенсации затрат государства</c:v>
                </c:pt>
                <c:pt idx="2">
                  <c:v>доходы от продажи</c:v>
                </c:pt>
                <c:pt idx="3">
                  <c:v>штрафы, санкции, возмещение ущерба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204.5</c:v>
                </c:pt>
                <c:pt idx="1">
                  <c:v>93.8</c:v>
                </c:pt>
                <c:pt idx="2">
                  <c:v>62.9</c:v>
                </c:pt>
                <c:pt idx="3">
                  <c:v>17.7</c:v>
                </c:pt>
              </c:numCache>
            </c:numRef>
          </c:val>
        </c:ser>
        <c:firstSliceAng val="0"/>
      </c:pieChart>
    </c:plotArea>
    <c:legend>
      <c:legendPos val="r"/>
      <c:legendEntry>
        <c:idx val="0"/>
        <c:txPr>
          <a:bodyPr/>
          <a:lstStyle/>
          <a:p>
            <a:pPr>
              <a:defRPr>
                <a:solidFill>
                  <a:srgbClr val="000099"/>
                </a:solidFill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>
                <a:solidFill>
                  <a:srgbClr val="000099"/>
                </a:solidFill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>
                <a:solidFill>
                  <a:srgbClr val="000099"/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0.6538489173228359"/>
          <c:y val="1.9266549895077135E-2"/>
          <c:w val="0.34615115031949134"/>
          <c:h val="0.93330372747874379"/>
        </c:manualLayout>
      </c:layout>
      <c:spPr>
        <a:noFill/>
      </c:spPr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  <c:spPr>
        <a:solidFill>
          <a:schemeClr val="accent1">
            <a:lumMod val="40000"/>
            <a:lumOff val="60000"/>
          </a:schemeClr>
        </a:solidFill>
      </c:spPr>
      <c:txPr>
        <a:bodyPr/>
        <a:lstStyle/>
        <a:p>
          <a:pPr>
            <a:defRPr>
              <a:solidFill>
                <a:srgbClr val="000099"/>
              </a:solidFill>
            </a:defRPr>
          </a:pPr>
          <a:endParaRPr lang="ru-RU"/>
        </a:p>
      </c:txPr>
    </c:title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</c:v>
                </c:pt>
              </c:strCache>
            </c:strRef>
          </c:tx>
          <c:dPt>
            <c:idx val="0"/>
            <c:spPr>
              <a:solidFill>
                <a:srgbClr val="00B050"/>
              </a:solidFill>
            </c:spPr>
          </c:dPt>
          <c:dPt>
            <c:idx val="1"/>
            <c:spPr>
              <a:solidFill>
                <a:srgbClr val="FFC000"/>
              </a:solidFill>
            </c:spPr>
          </c:dPt>
          <c:cat>
            <c:strRef>
              <c:f>Лист1!$A$2:$A$3</c:f>
              <c:strCache>
                <c:ptCount val="2"/>
                <c:pt idx="0">
                  <c:v>программные расходы</c:v>
                </c:pt>
                <c:pt idx="1">
                  <c:v>непрограммные расходы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22840.9</c:v>
                </c:pt>
                <c:pt idx="1">
                  <c:v>578.9</c:v>
                </c:pt>
              </c:numCache>
            </c:numRef>
          </c:val>
        </c:ser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5746783404788588"/>
          <c:y val="0.70101574803149602"/>
          <c:w val="0.27746790888949191"/>
          <c:h val="0.29273425196850394"/>
        </c:manualLayout>
      </c:layout>
      <c:txPr>
        <a:bodyPr/>
        <a:lstStyle/>
        <a:p>
          <a:pPr>
            <a:defRPr>
              <a:solidFill>
                <a:schemeClr val="tx2">
                  <a:lumMod val="10000"/>
                </a:schemeClr>
              </a:solidFill>
            </a:defRPr>
          </a:pPr>
          <a:endParaRPr lang="ru-RU"/>
        </a:p>
      </c:txPr>
    </c:legend>
    <c:plotVisOnly val="1"/>
  </c:chart>
  <c:spPr>
    <a:ln>
      <a:solidFill>
        <a:srgbClr val="CCFF99"/>
      </a:solidFill>
    </a:ln>
  </c:spPr>
  <c:txPr>
    <a:bodyPr/>
    <a:lstStyle/>
    <a:p>
      <a:pPr>
        <a:defRPr sz="1800"/>
      </a:pPr>
      <a:endParaRPr lang="ru-RU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0.41007</cdr:x>
      <cdr:y>0.55825</cdr:y>
    </cdr:from>
    <cdr:to>
      <cdr:x>0.5482</cdr:x>
      <cdr:y>0.73253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714644" y="292895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400" b="1" dirty="0" smtClean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endParaRPr lang="ru-RU" sz="1400" dirty="0"/>
        </a:p>
      </cdr:txBody>
    </cdr:sp>
  </cdr:relSizeAnchor>
  <cdr:relSizeAnchor xmlns:cdr="http://schemas.openxmlformats.org/drawingml/2006/chartDrawing">
    <cdr:from>
      <cdr:x>0.20504</cdr:x>
      <cdr:y>0.32678</cdr:y>
    </cdr:from>
    <cdr:to>
      <cdr:x>0.34317</cdr:x>
      <cdr:y>0.50106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357322" y="171451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0.18345</cdr:x>
      <cdr:y>0.29955</cdr:y>
    </cdr:from>
    <cdr:to>
      <cdr:x>0.32158</cdr:x>
      <cdr:y>0.47383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214446" y="157163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4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0.2482</cdr:x>
      <cdr:y>0.20424</cdr:y>
    </cdr:from>
    <cdr:to>
      <cdr:x>0.38633</cdr:x>
      <cdr:y>0.37852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643074" y="107157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400" dirty="0" smtClean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endParaRPr lang="ru-RU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0.08984</cdr:x>
      <cdr:y>0.35937</cdr:y>
    </cdr:from>
    <cdr:to>
      <cdr:x>0.23984</cdr:x>
      <cdr:y>0.58437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47670" y="146049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7,2%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0.48828</cdr:x>
      <cdr:y>0.57031</cdr:y>
    </cdr:from>
    <cdr:to>
      <cdr:x>0.63828</cdr:x>
      <cdr:y>0.79531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976562" y="231775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92,8%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0.05468</cdr:x>
      <cdr:y>0.37695</cdr:y>
    </cdr:from>
    <cdr:to>
      <cdr:x>0.20468</cdr:x>
      <cdr:y>0.60195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33356" y="153193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5A4C79-5ED1-4DAD-90EB-9B8EC6A42A78}" type="datetimeFigureOut">
              <a:rPr lang="ru-RU" smtClean="0"/>
              <a:pPr/>
              <a:t>29.01.2020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A418AA-48E1-4AB7-BC54-E2C0A418E31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441787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29.01.2020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29.01.2020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29.01.2020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29.01.2020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29.01.2020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29.01.2020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29.01.2020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29.01.2020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1" r:id="rId1"/>
    <p:sldLayoutId id="2147484012" r:id="rId2"/>
    <p:sldLayoutId id="2147484013" r:id="rId3"/>
    <p:sldLayoutId id="2147484014" r:id="rId4"/>
    <p:sldLayoutId id="2147484015" r:id="rId5"/>
    <p:sldLayoutId id="2147484016" r:id="rId6"/>
    <p:sldLayoutId id="2147484017" r:id="rId7"/>
    <p:sldLayoutId id="2147484018" r:id="rId8"/>
    <p:sldLayoutId id="2147484019" r:id="rId9"/>
    <p:sldLayoutId id="2147484020" r:id="rId10"/>
    <p:sldLayoutId id="214748402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jfbtoqg4LSvZbAbpxtDWinrVjWdSYQUfxFHYxQYt2Jnbvcbcgiwk51b6e1Bv421G8QrAepA1Qgn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2976" y="3929066"/>
            <a:ext cx="7072205" cy="1810106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sz="3800" b="1" i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б</a:t>
            </a:r>
            <a:r>
              <a:rPr lang="x-none" sz="3800" b="1" i="1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юджет</a:t>
            </a:r>
            <a:r>
              <a:rPr lang="ru-RU" sz="3800" b="1" i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                         Лысогорского</a:t>
            </a:r>
            <a:r>
              <a:rPr lang="x-none" sz="3800" b="1" i="1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sz="3800" b="1" i="1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</a:t>
            </a:r>
            <a:r>
              <a:rPr lang="x-none" sz="3800" b="1" i="1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</a:t>
            </a:r>
            <a:r>
              <a:rPr lang="ru-RU" sz="3800" b="1" i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Куйбышевского района</a:t>
            </a:r>
            <a:endParaRPr lang="ru-RU" sz="3800" b="1" i="1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x-none" sz="3800" b="1" i="1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800" b="1" i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x-none" sz="3800" b="1" i="1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201</a:t>
            </a:r>
            <a:r>
              <a:rPr lang="ru-RU" sz="3800" b="1" i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x-none" sz="3800" b="1" i="1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год</a:t>
            </a:r>
            <a:endParaRPr lang="ru-RU" sz="3800" b="1" i="1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357166"/>
            <a:ext cx="8424935" cy="1200329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i="1" dirty="0" smtClean="0">
                <a:ln w="17780" cmpd="sng">
                  <a:noFill/>
                  <a:prstDash val="solid"/>
                  <a:miter lim="800000"/>
                </a:ln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Администрация Лысогорского сельского поселения</a:t>
            </a:r>
            <a:endParaRPr lang="ru-RU" sz="3600" b="1" i="1" dirty="0">
              <a:ln w="17780" cmpd="sng">
                <a:noFill/>
                <a:prstDash val="solid"/>
                <a:miter lim="800000"/>
              </a:ln>
              <a:solidFill>
                <a:srgbClr val="CC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1366970" y="3795714"/>
            <a:ext cx="7072205" cy="1810106"/>
          </a:xfrm>
          <a:prstGeom prst="rect">
            <a:avLst/>
          </a:prstGeom>
        </p:spPr>
        <p:txBody>
          <a:bodyPr vert="horz" lIns="0" rIns="18288">
            <a:normAutofit/>
          </a:bodyPr>
          <a:lstStyle/>
          <a:p>
            <a:pPr marL="0" marR="4572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3678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_636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7016" y="0"/>
            <a:ext cx="8856984" cy="3500462"/>
          </a:xfr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9900F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Monotype Corsiva" pitchFamily="66" charset="0"/>
                <a:cs typeface="Times New Roman" pitchFamily="18" charset="0"/>
              </a:rPr>
              <a:t>Презентация подготовлена                                                    Сектором по финансово-экономическим вопросам Администрации  Лысогорского сельского поселения </a:t>
            </a:r>
            <a:endParaRPr lang="ru-RU" sz="4000" b="1" dirty="0">
              <a:solidFill>
                <a:srgbClr val="9900FF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Monotype Corsiva" pitchFamily="66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38671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78581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Основные показатели исполнения бюджета за 2018 год</a:t>
            </a:r>
            <a:endParaRPr lang="ru-RU" sz="3200" dirty="0"/>
          </a:p>
        </p:txBody>
      </p:sp>
      <p:graphicFrame>
        <p:nvGraphicFramePr>
          <p:cNvPr id="4" name="Group 116"/>
          <p:cNvGraphicFramePr>
            <a:graphicFrameLocks noGrp="1"/>
          </p:cNvGraphicFramePr>
          <p:nvPr>
            <p:ph sz="quarter" idx="1"/>
          </p:nvPr>
        </p:nvGraphicFramePr>
        <p:xfrm>
          <a:off x="285720" y="1285859"/>
          <a:ext cx="8429683" cy="5357847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2438757"/>
                <a:gridCol w="1741530"/>
                <a:gridCol w="2576974"/>
                <a:gridCol w="1672422"/>
              </a:tblGrid>
              <a:tr h="600377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Доходная часть бюджета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8460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</a:rPr>
                        <a:t>Наименование показателя 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</a:rPr>
                        <a:t>Уточненный план на 2018г.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</a:rPr>
                        <a:t>Фактическое исполнение на 01.01.2019 г.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</a:rPr>
                        <a:t>% исполнения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58460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</a:rPr>
                        <a:t>Общий объем доходов, всего: 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24468,0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23748,0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97,1</a:t>
                      </a:r>
                    </a:p>
                  </a:txBody>
                  <a:tcPr horzOverflow="overflow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830749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</a:rPr>
                        <a:t>в т.ч. налоговые и неналоговые поступления 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5000,8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5261,7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105,0</a:t>
                      </a:r>
                    </a:p>
                  </a:txBody>
                  <a:tcPr horzOverflow="overflow"/>
                </a:tc>
              </a:tr>
              <a:tr h="58460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</a:rPr>
                        <a:t>в т.ч. безвозмездные поступления 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19467,2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18486,3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94,0</a:t>
                      </a:r>
                    </a:p>
                  </a:txBody>
                  <a:tcPr horzOverflow="overflow"/>
                </a:tc>
              </a:tr>
              <a:tr h="501858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Расходная часть бюджета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8460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</a:rPr>
                        <a:t>Общий объём расходов, всего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24827,5</a:t>
                      </a:r>
                    </a:p>
                  </a:txBody>
                  <a:tcPr horzOverflow="overflow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23419,8</a:t>
                      </a:r>
                    </a:p>
                  </a:txBody>
                  <a:tcPr horzOverflow="overflow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94,3</a:t>
                      </a:r>
                    </a:p>
                  </a:txBody>
                  <a:tcPr horzOverflow="overflow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58460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</a:rPr>
                        <a:t> в т.ч. за счет собственных средств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12176,7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11749,9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96,5</a:t>
                      </a:r>
                    </a:p>
                  </a:txBody>
                  <a:tcPr horzOverflow="overflow"/>
                </a:tc>
              </a:tr>
              <a:tr h="50185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</a:rPr>
                        <a:t>Дефицит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359,5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-328,2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IMG_63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  <p:sp>
        <p:nvSpPr>
          <p:cNvPr id="2150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07950" y="260350"/>
            <a:ext cx="8856663" cy="6264275"/>
          </a:xfrm>
        </p:spPr>
        <p:txBody>
          <a:bodyPr/>
          <a:lstStyle/>
          <a:p>
            <a:pPr eaLnBrk="1" hangingPunct="1">
              <a:buFontTx/>
              <a:buNone/>
            </a:pPr>
            <a:endParaRPr lang="ru-RU" altLang="ru-RU" sz="1800" dirty="0" smtClean="0">
              <a:solidFill>
                <a:srgbClr val="0033CC"/>
              </a:solidFill>
              <a:latin typeface="Times New Roman" pitchFamily="18" charset="0"/>
            </a:endParaRPr>
          </a:p>
          <a:p>
            <a:pPr eaLnBrk="1" hangingPunct="1">
              <a:buFontTx/>
              <a:buNone/>
            </a:pPr>
            <a:endParaRPr lang="ru-RU" altLang="ru-RU" sz="1800" dirty="0" smtClean="0">
              <a:solidFill>
                <a:srgbClr val="0033CC"/>
              </a:solidFill>
              <a:latin typeface="Times New Roman" pitchFamily="18" charset="0"/>
            </a:endParaRPr>
          </a:p>
          <a:p>
            <a:pPr eaLnBrk="1" hangingPunct="1">
              <a:buFontTx/>
              <a:buNone/>
            </a:pPr>
            <a:endParaRPr lang="ru-RU" altLang="ru-RU" sz="1800" dirty="0" smtClean="0">
              <a:solidFill>
                <a:srgbClr val="0033CC"/>
              </a:solidFill>
              <a:latin typeface="Times New Roman" pitchFamily="18" charset="0"/>
            </a:endParaRPr>
          </a:p>
          <a:p>
            <a:pPr eaLnBrk="1" hangingPunct="1">
              <a:buFontTx/>
              <a:buNone/>
            </a:pPr>
            <a:endParaRPr lang="ru-RU" altLang="ru-RU" sz="1800" dirty="0" smtClean="0">
              <a:solidFill>
                <a:srgbClr val="0033CC"/>
              </a:solidFill>
              <a:latin typeface="Times New Roman" pitchFamily="18" charset="0"/>
            </a:endParaRPr>
          </a:p>
        </p:txBody>
      </p:sp>
      <p:sp>
        <p:nvSpPr>
          <p:cNvPr id="21510" name="Text Box 4"/>
          <p:cNvSpPr txBox="1">
            <a:spLocks noChangeArrowheads="1"/>
          </p:cNvSpPr>
          <p:nvPr/>
        </p:nvSpPr>
        <p:spPr bwMode="auto">
          <a:xfrm>
            <a:off x="1042988" y="1052513"/>
            <a:ext cx="17303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dirty="0"/>
          </a:p>
        </p:txBody>
      </p:sp>
      <p:sp>
        <p:nvSpPr>
          <p:cNvPr id="21517" name="AutoShape 77" descr="Крупная сетка"/>
          <p:cNvSpPr>
            <a:spLocks noChangeArrowheads="1"/>
          </p:cNvSpPr>
          <p:nvPr/>
        </p:nvSpPr>
        <p:spPr bwMode="auto">
          <a:xfrm>
            <a:off x="642910" y="357166"/>
            <a:ext cx="7813706" cy="1098534"/>
          </a:xfrm>
          <a:prstGeom prst="roundRect">
            <a:avLst/>
          </a:prstGeom>
          <a:blipFill>
            <a:blip r:embed="rId3" cstate="print"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400" b="1" dirty="0" smtClean="0">
                <a:solidFill>
                  <a:srgbClr val="009900"/>
                </a:solidFill>
              </a:rPr>
              <a:t>Динамика доходов бюджета Лысогорского</a:t>
            </a:r>
          </a:p>
          <a:p>
            <a:pPr algn="ctr" eaLnBrk="1" hangingPunct="1"/>
            <a:r>
              <a:rPr lang="ru-RU" sz="2400" b="1" dirty="0" smtClean="0">
                <a:solidFill>
                  <a:srgbClr val="009900"/>
                </a:solidFill>
              </a:rPr>
              <a:t> сельского поселения в 2016-2017гг.</a:t>
            </a:r>
            <a:endParaRPr lang="ru-RU" altLang="ru-RU" sz="2400" dirty="0"/>
          </a:p>
        </p:txBody>
      </p:sp>
      <p:graphicFrame>
        <p:nvGraphicFramePr>
          <p:cNvPr id="20" name="Диаграмма 19"/>
          <p:cNvGraphicFramePr/>
          <p:nvPr/>
        </p:nvGraphicFramePr>
        <p:xfrm>
          <a:off x="714348" y="2428868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="" xmlns:p14="http://schemas.microsoft.com/office/powerpoint/2010/main" val="1839159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00034" y="1071546"/>
            <a:ext cx="8286808" cy="5597542"/>
          </a:xfrm>
          <a:solidFill>
            <a:srgbClr val="CCCCFF"/>
          </a:solidFill>
        </p:spPr>
        <p:txBody>
          <a:bodyPr/>
          <a:lstStyle/>
          <a:p>
            <a:pPr marL="0" indent="542925" algn="just" eaLnBrk="1" hangingPunct="1">
              <a:buFontTx/>
              <a:buNone/>
            </a:pPr>
            <a:endParaRPr lang="ru-RU" altLang="ru-RU" sz="1800" b="1" dirty="0" smtClean="0">
              <a:solidFill>
                <a:srgbClr val="0033CC"/>
              </a:solidFill>
              <a:latin typeface="Times New Roman" pitchFamily="18" charset="0"/>
            </a:endParaRPr>
          </a:p>
          <a:p>
            <a:pPr marL="0" indent="542925" algn="just" eaLnBrk="1" hangingPunct="1">
              <a:buFontTx/>
              <a:buNone/>
            </a:pPr>
            <a:endParaRPr lang="ru-RU" altLang="ru-RU" sz="1800" b="1" dirty="0" smtClean="0">
              <a:solidFill>
                <a:srgbClr val="0033CC"/>
              </a:solidFill>
              <a:latin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28596" y="285728"/>
            <a:ext cx="83582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Структура налоговых доходов бюджета Лысогорского сельского поселения в 2018 году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1" name="Диаграмма 20"/>
          <p:cNvGraphicFramePr/>
          <p:nvPr/>
        </p:nvGraphicFramePr>
        <p:xfrm>
          <a:off x="785786" y="1397000"/>
          <a:ext cx="7858180" cy="5175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4093515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58670" y="1337915"/>
            <a:ext cx="7807024" cy="45719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rect">
              <a:fillToRect l="50000" t="50000" r="50000" b="50000"/>
            </a:path>
            <a:tileRect/>
          </a:gradFill>
          <a:ln cmpd="thickThin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ffectLst>
            <a:innerShdw blurRad="63500" dist="50800" dir="2700000">
              <a:schemeClr val="accent4">
                <a:lumMod val="20000"/>
                <a:lumOff val="8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28596" y="285728"/>
            <a:ext cx="80724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Структура неналоговых доходов бюджета Лысогорского сельского поселения в 2018 году</a:t>
            </a:r>
            <a:endParaRPr lang="ru-RU" sz="2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" name="Диаграмма 16"/>
          <p:cNvGraphicFramePr/>
          <p:nvPr/>
        </p:nvGraphicFramePr>
        <p:xfrm>
          <a:off x="1000100" y="1428736"/>
          <a:ext cx="7500990" cy="5246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10003036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Багетная рамка 44"/>
          <p:cNvSpPr/>
          <p:nvPr/>
        </p:nvSpPr>
        <p:spPr>
          <a:xfrm>
            <a:off x="1928794" y="1714488"/>
            <a:ext cx="5786478" cy="1241037"/>
          </a:xfrm>
          <a:prstGeom prst="bevel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18486,3 </a:t>
            </a:r>
            <a:r>
              <a:rPr lang="ru-RU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  <a:endParaRPr lang="ru-RU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1538" y="357166"/>
            <a:ext cx="7399420" cy="120032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i="1" dirty="0" smtClean="0">
                <a:ln w="10541" cmpd="sng">
                  <a:solidFill>
                    <a:schemeClr val="tx2"/>
                  </a:solidFill>
                  <a:prstDash val="solid"/>
                </a:ln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 в бюджет       Лысогорского  сельского поселения Куйбышевского  района в 2018 году</a:t>
            </a:r>
            <a:endParaRPr lang="ru-RU" sz="2400" b="1" cap="none" spc="0" dirty="0" smtClean="0">
              <a:ln w="10541" cmpd="sng">
                <a:solidFill>
                  <a:schemeClr val="tx2"/>
                </a:solidFill>
                <a:prstDash val="solid"/>
              </a:ln>
              <a:solidFill>
                <a:srgbClr val="000099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 flipH="1">
            <a:off x="714348" y="4929198"/>
            <a:ext cx="3643338" cy="1595021"/>
          </a:xfrm>
          <a:prstGeom prst="bevel">
            <a:avLst/>
          </a:prstGeom>
          <a:solidFill>
            <a:schemeClr val="accent1">
              <a:lumMod val="50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Субвенции бюджетам субъектов Российской Федерации и муниципальных образований        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192,9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 flipH="1">
            <a:off x="2571736" y="3286124"/>
            <a:ext cx="3571902" cy="1226939"/>
          </a:xfrm>
          <a:prstGeom prst="bevel">
            <a:avLst/>
          </a:prstGeom>
          <a:solidFill>
            <a:schemeClr val="accent4">
              <a:lumMod val="50000"/>
            </a:schemeClr>
          </a:solidFill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Дотации на выравнивание бюджетной обеспеченности                        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6816,4  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flipH="1">
            <a:off x="5072066" y="5000636"/>
            <a:ext cx="3643338" cy="1226939"/>
          </a:xfrm>
          <a:prstGeom prst="bevel">
            <a:avLst/>
          </a:prstGeom>
          <a:solidFill>
            <a:schemeClr val="accent1">
              <a:lumMod val="50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Иные межбюджетные трансферты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11477,0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332945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357166"/>
            <a:ext cx="8327928" cy="28575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CFF99"/>
                </a:solidFill>
                <a:effectLst/>
              </a:rPr>
              <a:t/>
            </a:r>
            <a:br>
              <a:rPr lang="ru-RU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CFF99"/>
                </a:solidFill>
                <a:effectLst/>
              </a:rPr>
            </a:br>
            <a:endParaRPr lang="ru-RU" sz="32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CFF99"/>
              </a:solidFill>
              <a:effectLst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14290"/>
            <a:ext cx="8399366" cy="6429420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0099"/>
                </a:solidFill>
              </a:rPr>
              <a:t>Расходы бюджета Лысогорского сельского поселения за 2018 год</a:t>
            </a:r>
            <a:endParaRPr lang="ru-RU" sz="3200" b="1" dirty="0">
              <a:solidFill>
                <a:srgbClr val="000099"/>
              </a:solidFill>
            </a:endParaRPr>
          </a:p>
        </p:txBody>
      </p:sp>
      <p:sp>
        <p:nvSpPr>
          <p:cNvPr id="7" name="Багетная рамка 6"/>
          <p:cNvSpPr/>
          <p:nvPr/>
        </p:nvSpPr>
        <p:spPr>
          <a:xfrm>
            <a:off x="714348" y="1500174"/>
            <a:ext cx="2286016" cy="1042416"/>
          </a:xfrm>
          <a:prstGeom prst="bevel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Национальная оборона  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192,7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Багетная рамка 9"/>
          <p:cNvSpPr/>
          <p:nvPr/>
        </p:nvSpPr>
        <p:spPr>
          <a:xfrm>
            <a:off x="642910" y="2786058"/>
            <a:ext cx="2357454" cy="1042416"/>
          </a:xfrm>
          <a:prstGeom prst="bevel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/>
              <a:t>Национальная безопасность и правоохранительная деятельность 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62,6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Багетная рамка 10"/>
          <p:cNvSpPr/>
          <p:nvPr/>
        </p:nvSpPr>
        <p:spPr>
          <a:xfrm>
            <a:off x="714348" y="4071942"/>
            <a:ext cx="2357454" cy="1042416"/>
          </a:xfrm>
          <a:prstGeom prst="bevel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Общеэкономические вопросы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28,4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Багетная рамка 12"/>
          <p:cNvSpPr/>
          <p:nvPr/>
        </p:nvSpPr>
        <p:spPr>
          <a:xfrm>
            <a:off x="642910" y="5429264"/>
            <a:ext cx="2571768" cy="1042416"/>
          </a:xfrm>
          <a:prstGeom prst="bevel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Жилищно-коммунальное хозяйство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12354,4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Багетная рамка 13"/>
          <p:cNvSpPr/>
          <p:nvPr/>
        </p:nvSpPr>
        <p:spPr>
          <a:xfrm>
            <a:off x="3571868" y="3357562"/>
            <a:ext cx="2286016" cy="1042416"/>
          </a:xfrm>
          <a:prstGeom prst="beve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10795,6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Багетная рамка 14"/>
          <p:cNvSpPr/>
          <p:nvPr/>
        </p:nvSpPr>
        <p:spPr>
          <a:xfrm>
            <a:off x="3357554" y="1714488"/>
            <a:ext cx="2571768" cy="1042416"/>
          </a:xfrm>
          <a:prstGeom prst="bevel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Общегосударственные вопросы </a:t>
            </a:r>
          </a:p>
          <a:p>
            <a:pPr algn="ctr"/>
            <a:r>
              <a:rPr lang="ru-RU" sz="1400" b="1" dirty="0" smtClean="0"/>
              <a:t>5910,5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Багетная рамка 15"/>
          <p:cNvSpPr/>
          <p:nvPr/>
        </p:nvSpPr>
        <p:spPr>
          <a:xfrm>
            <a:off x="6357950" y="5286388"/>
            <a:ext cx="2357454" cy="1042416"/>
          </a:xfrm>
          <a:prstGeom prst="bevel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Физическая культура и спорт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49,4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Багетная рамка 16"/>
          <p:cNvSpPr/>
          <p:nvPr/>
        </p:nvSpPr>
        <p:spPr>
          <a:xfrm>
            <a:off x="6357950" y="4000504"/>
            <a:ext cx="2286016" cy="1042416"/>
          </a:xfrm>
          <a:prstGeom prst="bevel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Социальная политика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133,7</a:t>
            </a:r>
            <a:endParaRPr lang="ru-RU" sz="1400" dirty="0"/>
          </a:p>
        </p:txBody>
      </p:sp>
      <p:sp>
        <p:nvSpPr>
          <p:cNvPr id="18" name="Багетная рамка 17"/>
          <p:cNvSpPr/>
          <p:nvPr/>
        </p:nvSpPr>
        <p:spPr>
          <a:xfrm>
            <a:off x="6357950" y="2786058"/>
            <a:ext cx="2286016" cy="1042416"/>
          </a:xfrm>
          <a:prstGeom prst="bevel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Культура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4647,7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Багетная рамка 18"/>
          <p:cNvSpPr/>
          <p:nvPr/>
        </p:nvSpPr>
        <p:spPr>
          <a:xfrm>
            <a:off x="6357950" y="1571612"/>
            <a:ext cx="2286016" cy="1042416"/>
          </a:xfrm>
          <a:prstGeom prst="bevel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Охрана окружающей среды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26,4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Багетная рамка 19"/>
          <p:cNvSpPr/>
          <p:nvPr/>
        </p:nvSpPr>
        <p:spPr>
          <a:xfrm>
            <a:off x="3500430" y="5357826"/>
            <a:ext cx="2286016" cy="1042416"/>
          </a:xfrm>
          <a:prstGeom prst="bevel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Образование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14,0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jfbtoqg4LSvZbAbpxtDWinrVjWdSYQUfxu1KBmNdmdT3h7PgKUCfrmRi2ZYKpFSPaH1pJUkiXv6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477000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4282" y="357166"/>
            <a:ext cx="8572560" cy="1071570"/>
          </a:xfrm>
        </p:spPr>
        <p:txBody>
          <a:bodyPr>
            <a:noAutofit/>
          </a:bodyPr>
          <a:lstStyle/>
          <a:p>
            <a:pPr algn="ctr"/>
            <a:r>
              <a:rPr lang="ru-RU" sz="2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Структура программных и непрограммных расходов бюджета Лысогорского сельского поселения в 2018 году</a:t>
            </a:r>
            <a:endParaRPr lang="ru-RU" sz="2600" b="1" dirty="0">
              <a:solidFill>
                <a:srgbClr val="000099"/>
              </a:solidFill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1571604" y="1357298"/>
          <a:ext cx="7215238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Багетная рамка 14"/>
          <p:cNvSpPr/>
          <p:nvPr/>
        </p:nvSpPr>
        <p:spPr>
          <a:xfrm>
            <a:off x="571472" y="1285860"/>
            <a:ext cx="2571768" cy="714380"/>
          </a:xfrm>
          <a:prstGeom prst="bevel">
            <a:avLst/>
          </a:prstGeom>
          <a:solidFill>
            <a:srgbClr val="0070C0"/>
          </a:solidFill>
          <a:ln>
            <a:solidFill>
              <a:srgbClr val="00CC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Доступная среда</a:t>
            </a:r>
          </a:p>
          <a:p>
            <a:pPr algn="ctr"/>
            <a:r>
              <a:rPr lang="ru-RU" sz="1400" b="1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38,0</a:t>
            </a:r>
            <a:endParaRPr lang="ru-RU" sz="1400" b="1" dirty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71472" y="2214554"/>
            <a:ext cx="2571768" cy="1500198"/>
          </a:xfrm>
          <a:prstGeom prst="rect">
            <a:avLst/>
          </a:prstGeom>
          <a:solidFill>
            <a:srgbClr val="0033CC"/>
          </a:solidFill>
          <a:ln>
            <a:solidFill>
              <a:srgbClr val="00CC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Обеспечение качественными жилищно-коммунальными услугами населения Лысогорского сельского поселения </a:t>
            </a:r>
          </a:p>
          <a:p>
            <a:pPr algn="ctr"/>
            <a:r>
              <a:rPr lang="ru-RU" sz="1400" b="1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2341,5</a:t>
            </a:r>
            <a:endParaRPr lang="ru-RU" sz="1400" dirty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Багетная рамка 16"/>
          <p:cNvSpPr/>
          <p:nvPr/>
        </p:nvSpPr>
        <p:spPr>
          <a:xfrm>
            <a:off x="500034" y="4000504"/>
            <a:ext cx="2571768" cy="985838"/>
          </a:xfrm>
          <a:prstGeom prst="bevel">
            <a:avLst/>
          </a:prstGeom>
          <a:solidFill>
            <a:srgbClr val="0070C0"/>
          </a:solidFill>
          <a:ln>
            <a:solidFill>
              <a:srgbClr val="00CC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Содействие занятости населения</a:t>
            </a:r>
          </a:p>
          <a:p>
            <a:pPr algn="ctr"/>
            <a:r>
              <a:rPr lang="ru-RU" sz="1400" b="1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28,4</a:t>
            </a:r>
            <a:endParaRPr lang="ru-RU" sz="1400" b="1" dirty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00034" y="5214950"/>
            <a:ext cx="2571768" cy="1057276"/>
          </a:xfrm>
          <a:prstGeom prst="rect">
            <a:avLst/>
          </a:prstGeom>
          <a:solidFill>
            <a:srgbClr val="0033CC"/>
          </a:solidFill>
          <a:ln>
            <a:solidFill>
              <a:srgbClr val="00CC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Обеспечение общественного порядка и противодействие </a:t>
            </a:r>
          </a:p>
          <a:p>
            <a:pPr algn="ctr"/>
            <a:r>
              <a:rPr lang="ru-RU" sz="1400" b="1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3,0</a:t>
            </a:r>
            <a:endParaRPr lang="ru-RU" sz="1400" dirty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357554" y="1285860"/>
            <a:ext cx="2571768" cy="1571636"/>
          </a:xfrm>
          <a:prstGeom prst="rect">
            <a:avLst/>
          </a:prstGeom>
          <a:solidFill>
            <a:srgbClr val="0033CC"/>
          </a:solidFill>
          <a:ln>
            <a:solidFill>
              <a:srgbClr val="00CC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Защита населения и территории от чрезвычайных ситуаций, пожарной безопасности и безопасности людей на водных объектах</a:t>
            </a:r>
          </a:p>
          <a:p>
            <a:pPr algn="ctr"/>
            <a:r>
              <a:rPr lang="ru-RU" sz="1400" b="1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62,6</a:t>
            </a:r>
            <a:endParaRPr lang="ru-RU" sz="1400" dirty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357554" y="3643314"/>
            <a:ext cx="2571768" cy="1000132"/>
          </a:xfrm>
          <a:prstGeom prst="rect">
            <a:avLst/>
          </a:prstGeom>
          <a:solidFill>
            <a:srgbClr val="0033CC"/>
          </a:solidFill>
          <a:ln>
            <a:solidFill>
              <a:srgbClr val="00CC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Охрана окружающей среды и рациональное природопользование</a:t>
            </a:r>
          </a:p>
          <a:p>
            <a:pPr algn="ctr"/>
            <a:r>
              <a:rPr lang="ru-RU" sz="1400" b="1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26,4</a:t>
            </a:r>
            <a:endParaRPr lang="ru-RU" sz="1400" dirty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Багетная рамка 21"/>
          <p:cNvSpPr/>
          <p:nvPr/>
        </p:nvSpPr>
        <p:spPr>
          <a:xfrm>
            <a:off x="3286116" y="5214950"/>
            <a:ext cx="2571768" cy="1071570"/>
          </a:xfrm>
          <a:prstGeom prst="bevel">
            <a:avLst/>
          </a:prstGeom>
          <a:solidFill>
            <a:srgbClr val="0070C0"/>
          </a:solidFill>
          <a:ln>
            <a:solidFill>
              <a:srgbClr val="00CC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Развитие физической культуры и спорта</a:t>
            </a:r>
          </a:p>
          <a:p>
            <a:pPr algn="ctr"/>
            <a:r>
              <a:rPr lang="ru-RU" sz="1400" b="1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49,4</a:t>
            </a:r>
            <a:endParaRPr lang="ru-RU" sz="1400" dirty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Багетная рамка 22"/>
          <p:cNvSpPr/>
          <p:nvPr/>
        </p:nvSpPr>
        <p:spPr>
          <a:xfrm>
            <a:off x="6143636" y="1285860"/>
            <a:ext cx="2571768" cy="1071570"/>
          </a:xfrm>
          <a:prstGeom prst="bevel">
            <a:avLst/>
          </a:prstGeom>
          <a:solidFill>
            <a:srgbClr val="0070C0"/>
          </a:solidFill>
          <a:ln>
            <a:solidFill>
              <a:srgbClr val="00CC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Информационное общество</a:t>
            </a:r>
          </a:p>
          <a:p>
            <a:pPr algn="ctr"/>
            <a:r>
              <a:rPr lang="ru-RU" sz="1400" b="1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187,1</a:t>
            </a:r>
            <a:endParaRPr lang="ru-RU" sz="1400" dirty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Багетная рамка 24"/>
          <p:cNvSpPr/>
          <p:nvPr/>
        </p:nvSpPr>
        <p:spPr>
          <a:xfrm>
            <a:off x="6286512" y="2643182"/>
            <a:ext cx="2571768" cy="985838"/>
          </a:xfrm>
          <a:prstGeom prst="bevel">
            <a:avLst/>
          </a:prstGeom>
          <a:solidFill>
            <a:srgbClr val="0070C0"/>
          </a:solidFill>
          <a:ln>
            <a:solidFill>
              <a:srgbClr val="00CC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Энергоэффективность и развитие энергетики</a:t>
            </a:r>
          </a:p>
          <a:p>
            <a:pPr algn="ctr"/>
            <a:r>
              <a:rPr lang="ru-RU" sz="1400" b="1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45,0</a:t>
            </a:r>
            <a:endParaRPr lang="ru-RU" sz="1400" dirty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357950" y="3857628"/>
            <a:ext cx="2571768" cy="1071570"/>
          </a:xfrm>
          <a:prstGeom prst="rect">
            <a:avLst/>
          </a:prstGeom>
          <a:solidFill>
            <a:srgbClr val="0033CC"/>
          </a:solidFill>
          <a:ln>
            <a:solidFill>
              <a:srgbClr val="00CC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Муниципальная политика</a:t>
            </a:r>
          </a:p>
          <a:p>
            <a:pPr algn="ctr"/>
            <a:r>
              <a:rPr lang="ru-RU" sz="1400" b="1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5538,7</a:t>
            </a:r>
            <a:endParaRPr lang="ru-RU" sz="1400" dirty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28650" y="215154"/>
            <a:ext cx="7886700" cy="837582"/>
          </a:xfrm>
          <a:effectLst/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indent="0" algn="ctr">
              <a:buNone/>
            </a:pPr>
            <a:r>
              <a:rPr lang="ru-RU" sz="2800" dirty="0" smtClean="0">
                <a:ln w="10541" cmpd="sng">
                  <a:noFill/>
                  <a:prstDash val="solid"/>
                </a:ln>
                <a:solidFill>
                  <a:srgbClr val="CC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в рамках муниципальных программ Лысогорского сельского поселения за 2018 год</a:t>
            </a:r>
            <a:endParaRPr lang="ru-RU" sz="2800" dirty="0">
              <a:ln w="10541" cmpd="sng">
                <a:noFill/>
                <a:prstDash val="solid"/>
              </a:ln>
              <a:solidFill>
                <a:srgbClr val="CC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Багетная рамка 12"/>
          <p:cNvSpPr/>
          <p:nvPr/>
        </p:nvSpPr>
        <p:spPr>
          <a:xfrm>
            <a:off x="6286512" y="5143512"/>
            <a:ext cx="2571768" cy="985838"/>
          </a:xfrm>
          <a:prstGeom prst="bevel">
            <a:avLst/>
          </a:prstGeom>
          <a:solidFill>
            <a:srgbClr val="0070C0"/>
          </a:solidFill>
          <a:ln>
            <a:solidFill>
              <a:srgbClr val="00CC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Формирование комфортной городской среды  </a:t>
            </a:r>
            <a:r>
              <a:rPr lang="ru-RU" sz="1400" b="1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9873,1</a:t>
            </a:r>
            <a:endParaRPr lang="ru-RU" sz="1400" dirty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878692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2957</TotalTime>
  <Words>315</Words>
  <Application>Microsoft Office PowerPoint</Application>
  <PresentationFormat>Экран (4:3)</PresentationFormat>
  <Paragraphs>97</Paragraphs>
  <Slides>10</Slides>
  <Notes>0</Notes>
  <HiddenSlides>2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Справедливость</vt:lpstr>
      <vt:lpstr>Слайд 1</vt:lpstr>
      <vt:lpstr>Основные показатели исполнения бюджета за 2018 год</vt:lpstr>
      <vt:lpstr>Слайд 3</vt:lpstr>
      <vt:lpstr>Слайд 4</vt:lpstr>
      <vt:lpstr>Слайд 5</vt:lpstr>
      <vt:lpstr>Слайд 6</vt:lpstr>
      <vt:lpstr> </vt:lpstr>
      <vt:lpstr>Слайд 8</vt:lpstr>
      <vt:lpstr>Расходы в рамках муниципальных программ Лысогорского сельского поселения за 2018 год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</dc:creator>
  <cp:lastModifiedBy>Зав. сектора по ФЭВ</cp:lastModifiedBy>
  <cp:revision>368</cp:revision>
  <cp:lastPrinted>2014-05-13T11:35:02Z</cp:lastPrinted>
  <dcterms:created xsi:type="dcterms:W3CDTF">2014-05-12T16:47:43Z</dcterms:created>
  <dcterms:modified xsi:type="dcterms:W3CDTF">2020-01-29T11:39:34Z</dcterms:modified>
</cp:coreProperties>
</file>